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handoutMasterIdLst>
    <p:handoutMasterId r:id="rId36"/>
  </p:handoutMasterIdLst>
  <p:sldIdLst>
    <p:sldId id="256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93" r:id="rId11"/>
    <p:sldId id="268" r:id="rId12"/>
    <p:sldId id="265" r:id="rId13"/>
    <p:sldId id="269" r:id="rId14"/>
    <p:sldId id="291" r:id="rId15"/>
    <p:sldId id="271" r:id="rId16"/>
    <p:sldId id="272" r:id="rId17"/>
    <p:sldId id="273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94" r:id="rId27"/>
    <p:sldId id="295" r:id="rId28"/>
    <p:sldId id="301" r:id="rId29"/>
    <p:sldId id="287" r:id="rId30"/>
    <p:sldId id="300" r:id="rId31"/>
    <p:sldId id="297" r:id="rId32"/>
    <p:sldId id="289" r:id="rId33"/>
    <p:sldId id="290" r:id="rId3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90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t-BR" sz="1800" b="1" i="0" u="none" strike="noStrike" kern="1200" baseline="0">
                <a:solidFill>
                  <a:schemeClr val="tx1"/>
                </a:solidFill>
                <a:latin typeface="Calibri"/>
                <a:cs typeface="Arial" pitchFamily="34"/>
              </a:defRPr>
            </a:pPr>
            <a:r>
              <a:rPr lang="pt-BR" sz="1800" b="1" i="0" u="none" strike="noStrike" kern="1200" cap="none" spc="0" baseline="0">
                <a:solidFill>
                  <a:schemeClr val="tx1"/>
                </a:solidFill>
                <a:uFillTx/>
                <a:latin typeface="Calibri"/>
                <a:ea typeface="+mn-ea"/>
                <a:cs typeface="Arial" pitchFamily="34"/>
              </a:rPr>
              <a:t>Realiza tríplice lavagem?</a:t>
            </a:r>
          </a:p>
        </c:rich>
      </c:tx>
      <c:layout/>
      <c:overlay val="0"/>
      <c:spPr>
        <a:noFill/>
        <a:ln>
          <a:noFill/>
        </a:ln>
      </c:spPr>
    </c:title>
    <c:autoTitleDeleted val="0"/>
    <c:view3D>
      <c:rotX val="28"/>
      <c:rotY val="0"/>
      <c:rAngAx val="0"/>
    </c:view3D>
    <c:floor>
      <c:thickness val="0"/>
      <c:spPr>
        <a:noFill/>
        <a:ln>
          <a:noFill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xMode val="edge"/>
          <c:yMode val="edge"/>
          <c:x val="3.0555555555555555E-2"/>
          <c:y val="0.32449074074074075"/>
          <c:w val="0.93888888888888888"/>
          <c:h val="0.67145778652668409"/>
        </c:manualLayout>
      </c:layout>
      <c:pie3DChart>
        <c:varyColors val="1"/>
        <c:ser>
          <c:idx val="0"/>
          <c:order val="0"/>
          <c:tx>
            <c:v>Série1</c:v>
          </c:tx>
          <c:dPt>
            <c:idx val="0"/>
            <c:bubble3D val="0"/>
            <c:spPr>
              <a:solidFill>
                <a:srgbClr val="03FB2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05-42AF-8078-EDEF696BCD7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05-42AF-8078-EDEF696BCD7D}"/>
              </c:ext>
            </c:extLst>
          </c:dPt>
          <c:dLbls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05-42AF-8078-EDEF696BCD7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pt-BR" sz="1200" b="1" i="0" u="none" strike="noStrike" kern="1200" baseline="0">
                    <a:solidFill>
                      <a:srgbClr val="000000"/>
                    </a:solidFill>
                    <a:latin typeface="Calibri "/>
                    <a:cs typeface="Arial" pitchFamily="34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</c:ext>
            </c:extLst>
          </c:dLbls>
          <c:cat>
            <c:strLit>
              <c:ptCount val="2"/>
              <c:pt idx="0">
                <c:v>SIM</c:v>
              </c:pt>
              <c:pt idx="1">
                <c:v>NÃO</c:v>
              </c:pt>
            </c:strLit>
          </c:cat>
          <c:val>
            <c:numLit>
              <c:formatCode>General</c:formatCode>
              <c:ptCount val="2"/>
              <c:pt idx="0">
                <c:v>0.21</c:v>
              </c:pt>
              <c:pt idx="1">
                <c:v>0.79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C05-42AF-8078-EDEF696BCD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88468853893263344"/>
          <c:y val="0.75057815689705454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pt-BR" sz="1000" b="0" i="0" u="none" strike="noStrike" kern="1200" baseline="0">
              <a:solidFill>
                <a:srgbClr val="000000"/>
              </a:solidFill>
              <a:latin typeface="Calibri Light"/>
              <a:cs typeface="Arial" pitchFamily="34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BR" sz="900" b="0" i="0" u="none" strike="noStrike" kern="1200" baseline="0">
          <a:solidFill>
            <a:srgbClr val="44546A"/>
          </a:solidFill>
          <a:latin typeface="Calibri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t-BR" sz="16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pt-BR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rPr>
              <a:t>Presença de EPI para funcionários?</a:t>
            </a:r>
          </a:p>
        </c:rich>
      </c:tx>
      <c:layout/>
      <c:overlay val="0"/>
      <c:spPr>
        <a:noFill/>
        <a:ln>
          <a:noFill/>
        </a:ln>
      </c:spPr>
    </c:title>
    <c:autoTitleDeleted val="0"/>
    <c:view3D>
      <c:rotX val="28"/>
      <c:rotY val="0"/>
      <c:rAngAx val="0"/>
    </c:view3D>
    <c:floor>
      <c:thickness val="0"/>
      <c:spPr>
        <a:noFill/>
        <a:ln>
          <a:noFill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xMode val="edge"/>
          <c:yMode val="edge"/>
          <c:x val="3.0555555555555555E-2"/>
          <c:y val="0.32449074074074075"/>
          <c:w val="0.93888888888888888"/>
          <c:h val="0.67145778652668409"/>
        </c:manualLayout>
      </c:layout>
      <c:pie3DChart>
        <c:varyColors val="1"/>
        <c:ser>
          <c:idx val="0"/>
          <c:order val="0"/>
          <c:tx>
            <c:v>Série1</c:v>
          </c:tx>
          <c:dPt>
            <c:idx val="0"/>
            <c:bubble3D val="0"/>
            <c:spPr>
              <a:solidFill>
                <a:srgbClr val="03FB2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3D6-478B-A9FF-63F12A9AC134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3D6-478B-A9FF-63F12A9AC134}"/>
              </c:ext>
            </c:extLst>
          </c:dPt>
          <c:dLbls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3D6-478B-A9FF-63F12A9AC13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pt-BR" sz="1200" b="1" i="0" u="none" strike="noStrike" kern="1200" baseline="0">
                    <a:solidFill>
                      <a:srgbClr val="000000"/>
                    </a:solidFill>
                    <a:latin typeface="Calibri Light"/>
                    <a:cs typeface="Arial" pitchFamily="34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</c:ext>
            </c:extLst>
          </c:dLbls>
          <c:cat>
            <c:strLit>
              <c:ptCount val="2"/>
              <c:pt idx="0">
                <c:v>SIM</c:v>
              </c:pt>
              <c:pt idx="1">
                <c:v>NÃO</c:v>
              </c:pt>
            </c:strLit>
          </c:cat>
          <c:val>
            <c:numLit>
              <c:formatCode>General</c:formatCode>
              <c:ptCount val="2"/>
              <c:pt idx="0">
                <c:v>0.24</c:v>
              </c:pt>
              <c:pt idx="1">
                <c:v>0.76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3D6-478B-A9FF-63F12A9AC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88468853893263344"/>
          <c:y val="0.75057815689705454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pt-BR" sz="1000" b="0" i="0" u="none" strike="noStrike" kern="1200" baseline="0">
              <a:solidFill>
                <a:srgbClr val="000000"/>
              </a:solidFill>
              <a:latin typeface="Calibri Light"/>
              <a:cs typeface="Arial" pitchFamily="34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BR" sz="900" b="0" i="0" u="none" strike="noStrike" kern="1200" baseline="0">
          <a:solidFill>
            <a:srgbClr val="44546A"/>
          </a:solidFill>
          <a:latin typeface="Calibri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t-BR" sz="16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pt-BR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rPr>
              <a:t>Devolve as embalagens vazias?</a:t>
            </a:r>
          </a:p>
        </c:rich>
      </c:tx>
      <c:layout/>
      <c:overlay val="0"/>
      <c:spPr>
        <a:noFill/>
        <a:ln>
          <a:noFill/>
        </a:ln>
      </c:spPr>
    </c:title>
    <c:autoTitleDeleted val="0"/>
    <c:view3D>
      <c:rotX val="28"/>
      <c:rotY val="0"/>
      <c:rAngAx val="0"/>
    </c:view3D>
    <c:floor>
      <c:thickness val="0"/>
      <c:spPr>
        <a:noFill/>
        <a:ln>
          <a:noFill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xMode val="edge"/>
          <c:yMode val="edge"/>
          <c:x val="3.0555555555555555E-2"/>
          <c:y val="0.32449074074074075"/>
          <c:w val="0.93888888888888888"/>
          <c:h val="0.67145778652668409"/>
        </c:manualLayout>
      </c:layout>
      <c:pie3DChart>
        <c:varyColors val="1"/>
        <c:ser>
          <c:idx val="0"/>
          <c:order val="0"/>
          <c:tx>
            <c:v>Série1</c:v>
          </c:tx>
          <c:dPt>
            <c:idx val="0"/>
            <c:bubble3D val="0"/>
            <c:spPr>
              <a:solidFill>
                <a:srgbClr val="03FB2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95-4FE5-8665-3793113E09C2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95-4FE5-8665-3793113E09C2}"/>
              </c:ext>
            </c:extLst>
          </c:dPt>
          <c:dLbls>
            <c:dLbl>
              <c:idx val="0"/>
              <c:spPr/>
              <c:txPr>
                <a:bodyPr lIns="0" tIns="0" rIns="0" bIns="0"/>
                <a:lstStyle/>
                <a:p>
                  <a:pPr marL="0" marR="0" indent="0" algn="ctr" defTabSz="91440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tabLst/>
                    <a:defRPr lang="pt-BR" sz="1200" b="1" i="0" u="none" strike="noStrike" kern="1200" baseline="0">
                      <a:solidFill>
                        <a:srgbClr val="000000"/>
                      </a:solidFill>
                      <a:latin typeface="Calibri Light"/>
                      <a:cs typeface="Arial" pitchFamily="34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495-4FE5-8665-3793113E09C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/>
              <c:spPr/>
              <c:txPr>
                <a:bodyPr lIns="0" tIns="0" rIns="0" bIns="0"/>
                <a:lstStyle/>
                <a:p>
                  <a:pPr marL="0" marR="0" indent="0" algn="ctr" defTabSz="91440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tabLst/>
                    <a:defRPr lang="pt-BR" sz="1200" b="1" i="0" u="none" strike="noStrike" kern="1200" baseline="0">
                      <a:solidFill>
                        <a:srgbClr val="000000"/>
                      </a:solidFill>
                      <a:latin typeface="Calibri Light"/>
                      <a:cs typeface="Arial" pitchFamily="34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495-4FE5-8665-3793113E09C2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pt-BR" sz="1200" b="0" i="0" u="none" strike="noStrike" kern="1200" baseline="0">
                    <a:solidFill>
                      <a:srgbClr val="000000"/>
                    </a:solidFill>
                    <a:latin typeface="Calibri Light"/>
                    <a:cs typeface="Arial" pitchFamily="34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SIM</c:v>
              </c:pt>
              <c:pt idx="1">
                <c:v>NÃO</c:v>
              </c:pt>
            </c:strLit>
          </c:cat>
          <c:val>
            <c:numLit>
              <c:formatCode>General</c:formatCode>
              <c:ptCount val="2"/>
              <c:pt idx="0">
                <c:v>0.15</c:v>
              </c:pt>
              <c:pt idx="1">
                <c:v>0.85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495-4FE5-8665-3793113E0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88468853893263344"/>
          <c:y val="0.75057815689705454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pt-BR" sz="1000" b="0" i="0" u="none" strike="noStrike" kern="1200" baseline="0">
              <a:solidFill>
                <a:srgbClr val="000000"/>
              </a:solidFill>
              <a:latin typeface="Calibri Light"/>
              <a:cs typeface="Arial" pitchFamily="34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BR" sz="900" b="0" i="0" u="none" strike="noStrike" kern="1200" baseline="0">
          <a:solidFill>
            <a:srgbClr val="44546A"/>
          </a:solidFill>
          <a:latin typeface="Calibri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c:style val="2"/>
  <c:chart>
    <c:title>
      <c:tx>
        <c:rich>
          <a:bodyPr lIns="0" tIns="0" rIns="0" bIns="0"/>
          <a:lstStyle/>
          <a:p>
            <a:pPr marL="0" marR="0" indent="0" algn="ctr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pt-BR" sz="16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r>
              <a:rPr lang="pt-BR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rPr>
              <a:t>Depósito de Agrotóxicos</a:t>
            </a:r>
          </a:p>
        </c:rich>
      </c:tx>
      <c:layout/>
      <c:overlay val="0"/>
      <c:spPr>
        <a:noFill/>
        <a:ln>
          <a:noFill/>
        </a:ln>
      </c:spPr>
    </c:title>
    <c:autoTitleDeleted val="0"/>
    <c:view3D>
      <c:rotX val="28"/>
      <c:rotY val="0"/>
      <c:rAngAx val="0"/>
    </c:view3D>
    <c:floor>
      <c:thickness val="0"/>
      <c:spPr>
        <a:noFill/>
        <a:ln>
          <a:noFill/>
        </a:ln>
      </c:spPr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xMode val="edge"/>
          <c:yMode val="edge"/>
          <c:x val="6.1110998442503249E-2"/>
          <c:y val="0.32449073910683346"/>
          <c:w val="0.93888900155749677"/>
          <c:h val="0.6714573575405568"/>
        </c:manualLayout>
      </c:layout>
      <c:pie3DChart>
        <c:varyColors val="1"/>
        <c:ser>
          <c:idx val="0"/>
          <c:order val="0"/>
          <c:tx>
            <c:v>Série1</c:v>
          </c:tx>
          <c:dPt>
            <c:idx val="0"/>
            <c:bubble3D val="0"/>
            <c:spPr>
              <a:solidFill>
                <a:srgbClr val="03FB21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1CE-4B13-80DB-8B2C714DD73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1CE-4B13-80DB-8B2C714DD730}"/>
              </c:ext>
            </c:extLst>
          </c:dPt>
          <c:dLbls>
            <c:dLbl>
              <c:idx val="0"/>
              <c:spPr/>
              <c:txPr>
                <a:bodyPr lIns="0" tIns="0" rIns="0" bIns="0"/>
                <a:lstStyle/>
                <a:p>
                  <a:pPr marL="0" marR="0" indent="0" algn="ctr" defTabSz="91440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tabLst/>
                    <a:defRPr lang="pt-BR" sz="1200" b="1" i="0" u="none" strike="noStrike" kern="1200" baseline="0">
                      <a:solidFill>
                        <a:srgbClr val="000000"/>
                      </a:solidFill>
                      <a:latin typeface="Calibri Light"/>
                      <a:cs typeface="Arial" pitchFamily="34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1CE-4B13-80DB-8B2C714DD730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/>
              <c:spPr/>
              <c:txPr>
                <a:bodyPr lIns="0" tIns="0" rIns="0" bIns="0"/>
                <a:lstStyle/>
                <a:p>
                  <a:pPr marL="0" marR="0" indent="0" algn="ctr" defTabSz="91440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tabLst/>
                    <a:defRPr lang="pt-BR" sz="1200" b="1" i="0" u="none" strike="noStrike" kern="1200" baseline="0">
                      <a:solidFill>
                        <a:srgbClr val="000000"/>
                      </a:solidFill>
                      <a:latin typeface="Calibri Light"/>
                      <a:cs typeface="Arial" pitchFamily="34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1CE-4B13-80DB-8B2C714DD730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pt-BR" sz="1200" b="0" i="0" u="none" strike="noStrike" kern="1200" baseline="0">
                    <a:solidFill>
                      <a:srgbClr val="000000"/>
                    </a:solidFill>
                    <a:latin typeface="Calibri Light"/>
                    <a:cs typeface="Arial" pitchFamily="34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Lit>
              <c:ptCount val="2"/>
              <c:pt idx="0">
                <c:v>Regular</c:v>
              </c:pt>
              <c:pt idx="1">
                <c:v>Irregular</c:v>
              </c:pt>
            </c:strLit>
          </c:cat>
          <c:val>
            <c:numLit>
              <c:formatCode>General</c:formatCode>
              <c:ptCount val="2"/>
              <c:pt idx="0">
                <c:v>0.15</c:v>
              </c:pt>
              <c:pt idx="1">
                <c:v>0.85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1CE-4B13-80DB-8B2C714DD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82908249824592017"/>
          <c:y val="0.74630950760383097"/>
        </c:manualLayout>
      </c:layout>
      <c:overlay val="0"/>
      <c:spPr>
        <a:noFill/>
        <a:ln>
          <a:noFill/>
        </a:ln>
      </c:spPr>
      <c:txPr>
        <a:bodyPr lIns="0" tIns="0" rIns="0" bIns="0"/>
        <a:lstStyle/>
        <a:p>
          <a:pPr marL="0" marR="0" indent="0" defTabSz="91440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tabLst/>
            <a:defRPr lang="pt-BR" sz="1200" b="0" i="0" u="none" strike="noStrike" kern="1200" baseline="0">
              <a:solidFill>
                <a:srgbClr val="000000"/>
              </a:solidFill>
              <a:latin typeface="Calibri Light"/>
              <a:cs typeface="Arial" pitchFamily="34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pt-BR" sz="900" b="0" i="0" u="none" strike="noStrike" kern="1200" baseline="0">
          <a:solidFill>
            <a:srgbClr val="44546A"/>
          </a:solidFill>
          <a:latin typeface="Calibri"/>
        </a:defRPr>
      </a:pPr>
      <a:endParaRPr lang="pt-B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4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3" name="Espaço Reservado para Data 2"/>
          <p:cNvSpPr txBox="1">
            <a:spLocks noGrp="1"/>
          </p:cNvSpPr>
          <p:nvPr>
            <p:ph type="dt" sz="quarter" idx="1"/>
          </p:nvPr>
        </p:nvSpPr>
        <p:spPr>
          <a:xfrm>
            <a:off x="3881884" y="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4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4" name="Espaço Reservado para Rodapé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4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>
            <p:ph type="sldNum" sz="quarter" idx="3"/>
          </p:nvPr>
        </p:nvSpPr>
        <p:spPr>
          <a:xfrm>
            <a:off x="3881884" y="8686800"/>
            <a:ext cx="2975759" cy="456843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5DD8A7-F8D9-449E-BE45-C49D043B142D}" type="slidenum">
              <a:t>‹nº›</a:t>
            </a:fld>
            <a:endParaRPr lang="pt-BR" sz="14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33776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4997" rIns="90004" bIns="44997" anchor="ctr" anchorCtr="1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3" name="AutoShape 1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4" name="AutoShape 2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5" name="AutoShape 3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AutoShape 4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7" name="AutoShape 5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8" name="AutoShape 6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9" name="AutoShape 7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0" name="AutoShape 8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1" name="AutoShape 9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2" name="AutoShape 10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3" name="AutoShape 11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4" name="AutoShape 12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5" name="AutoShape 13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6" name="AutoShape 14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7" name="AutoShape 15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8" name="AutoShape 16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19" name="AutoShape 17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20" name="AutoShape 18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21" name="AutoShape 19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22" name="AutoShape 20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23" name="AutoShape 21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24" name="AutoShape 22"/>
          <p:cNvSpPr/>
          <p:nvPr/>
        </p:nvSpPr>
        <p:spPr>
          <a:xfrm>
            <a:off x="0" y="0"/>
            <a:ext cx="6858000" cy="91440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5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25" name="Text Box 23"/>
          <p:cNvSpPr/>
          <p:nvPr/>
        </p:nvSpPr>
        <p:spPr>
          <a:xfrm>
            <a:off x="0" y="0"/>
            <a:ext cx="2971800" cy="46043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26" name="Text Box 24"/>
          <p:cNvSpPr/>
          <p:nvPr/>
        </p:nvSpPr>
        <p:spPr>
          <a:xfrm>
            <a:off x="3884755" y="0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27" name="Espaço Reservado para Imagem de Slide 26"/>
          <p:cNvSpPr>
            <a:spLocks noGrp="1" noRot="1" noChangeAspect="1"/>
          </p:cNvSpPr>
          <p:nvPr>
            <p:ph type="sldImg" idx="2"/>
          </p:nvPr>
        </p:nvSpPr>
        <p:spPr>
          <a:xfrm>
            <a:off x="1142643" y="685800"/>
            <a:ext cx="4537079" cy="339407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28" name="Espaço Reservado para Anotações 27"/>
          <p:cNvSpPr txBox="1">
            <a:spLocks noGrp="1"/>
          </p:cNvSpPr>
          <p:nvPr>
            <p:ph type="body" sz="quarter" idx="3"/>
          </p:nvPr>
        </p:nvSpPr>
        <p:spPr>
          <a:xfrm>
            <a:off x="685443" y="4343043"/>
            <a:ext cx="5451479" cy="40798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pt-BR"/>
          </a:p>
        </p:txBody>
      </p:sp>
      <p:sp>
        <p:nvSpPr>
          <p:cNvPr id="29" name="Text Box 27"/>
          <p:cNvSpPr/>
          <p:nvPr/>
        </p:nvSpPr>
        <p:spPr>
          <a:xfrm>
            <a:off x="0" y="8683563"/>
            <a:ext cx="2971800" cy="46043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30" name="Espaço Reservado para Número de Slide 29"/>
          <p:cNvSpPr txBox="1">
            <a:spLocks noGrp="1"/>
          </p:cNvSpPr>
          <p:nvPr>
            <p:ph type="sldNum" sz="quarter" idx="5"/>
          </p:nvPr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pt-BR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defRPr>
            </a:lvl1pPr>
          </a:lstStyle>
          <a:p>
            <a:pPr lvl="0"/>
            <a:fld id="{ADAAAEC9-EEFA-4C45-BFDB-8781959E8DA7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596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50"/>
      </a:spcBef>
      <a:spcAft>
        <a:spcPts val="0"/>
      </a:spcAft>
      <a:buNone/>
      <a:tabLst>
        <a:tab pos="0" algn="l"/>
        <a:tab pos="448915" algn="l"/>
        <a:tab pos="898196" algn="l"/>
        <a:tab pos="1347478" algn="l"/>
        <a:tab pos="1796759" algn="l"/>
        <a:tab pos="2246040" algn="l"/>
        <a:tab pos="2695322" algn="l"/>
        <a:tab pos="3144603" algn="l"/>
        <a:tab pos="3593875" algn="l"/>
        <a:tab pos="4043156" algn="l"/>
        <a:tab pos="4492438" algn="l"/>
        <a:tab pos="4941719" algn="l"/>
        <a:tab pos="5391000" algn="l"/>
        <a:tab pos="5840281" algn="l"/>
        <a:tab pos="6289563" algn="l"/>
        <a:tab pos="6738844" algn="l"/>
        <a:tab pos="7188116" algn="l"/>
        <a:tab pos="7637397" algn="l"/>
        <a:tab pos="8086679" algn="l"/>
        <a:tab pos="8535960" algn="l"/>
        <a:tab pos="8985241" algn="l"/>
      </a:tabLst>
      <a:defRPr lang="pt-BR" sz="1200" b="0" i="0" u="none" strike="noStrike" kern="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Times New Roman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727AE38-ADB2-4499-A4AA-F1A24715ACBC}" type="slidenum">
              <a:t>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9AA743-79D4-4FDA-8A77-DBF2F11EEB37}" type="slidenum">
              <a:t>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0458DBA-35DF-4593-88DE-6CB4BD377316}" type="slidenum">
              <a:t>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1838" cy="3405188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62643" cy="4091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38073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93B894E-9ABB-4D31-A4BB-37C16384074F}" type="slidenum">
              <a:t>11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9D3AA04-2823-4B72-B4CF-F2D53DCD709F}" type="slidenum">
              <a:t>11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E7448C-1CCA-44A6-A5D1-71897F2F6B27}" type="slidenum">
              <a:t>11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1838" cy="3405188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62643" cy="4091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3437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03D966-40C0-4E73-8313-CB6E174A5802}" type="slidenum">
              <a:t>12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7F8BCA-8A35-4C01-B3FD-2A372D5B22BB}" type="slidenum">
              <a:t>12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Espaço Reservado para Imagem de Slide 2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35487" cy="3402013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5" name="Text Box 2"/>
          <p:cNvSpPr/>
          <p:nvPr/>
        </p:nvSpPr>
        <p:spPr>
          <a:xfrm>
            <a:off x="685800" y="4343400"/>
            <a:ext cx="5459397" cy="40877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40187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9350" y="685800"/>
            <a:ext cx="4524375" cy="3394075"/>
          </a:xfrm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48179A-5D56-4DCB-BF7B-43BB9160D282}" type="slidenum">
              <a:t>13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18771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E096BD-3267-45AC-8CFB-BDE3FDB4795E}" type="slidenum">
              <a:t>14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8EC1FF-6726-49B7-AE78-57039B6125ED}" type="slidenum">
              <a:t>14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6BB4DB-47EA-4B35-816B-1A0CE592A31E}" type="slidenum">
              <a:t>14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0415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F804E9-300C-41BE-9A05-911461DC4507}" type="slidenum">
              <a:t>15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EA32D5-A010-4632-8B05-5666084A5430}" type="slidenum">
              <a:t>15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3F06C0-7A56-4B61-93DA-5FE8683E53F1}" type="slidenum">
              <a:t>15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28195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5C1253-5A33-4E40-8A15-594E65EEBF4F}" type="slidenum">
              <a:t>16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2818E3-1CF2-4D1C-A1DB-3E2D6D7D82AE}" type="slidenum">
              <a:t>16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7613DF9-1082-4460-994D-C3C433F9BE25}" type="slidenum">
              <a:t>16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8640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300398-6B1A-47A0-A9A8-EFC68DE8AB6D}" type="slidenum">
              <a:t>17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9B26F8-76F1-40F2-9748-18425495B39F}" type="slidenum">
              <a:t>17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746B2B-E84C-4CF6-8947-66D22AB84A7E}" type="slidenum">
              <a:t>17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2359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45C7DF-506D-4955-B16F-F7C2B310442B}" type="slidenum">
              <a:t>18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9350" y="685800"/>
            <a:ext cx="4524375" cy="3394075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467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2A8C00-9DD0-442A-8363-8D46E4538C30}" type="slidenum">
              <a:t>19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7AE85B-BE65-4CB6-97B9-EF9930E3BB15}" type="slidenum">
              <a:t>19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A6FF57-7EBB-4A70-B9FF-9022C71408F9}" type="slidenum">
              <a:t>19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3884755" y="8685364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BCB15F-E53E-4BD7-97BE-28AF63212BCD}" type="slidenum">
              <a:t>19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7" name="Text Box 4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80512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7C5849-24BE-4E30-B74D-E23919F5C5CB}" type="slidenum">
              <a:t>20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2FFBDA-7030-44E5-8311-E3765A46D365}" type="slidenum">
              <a:t>20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C5E109-20DC-4550-99F2-70DC0D1CA784}" type="slidenum">
              <a:t>20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10132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35896E2-28AA-4EC7-8DA9-984810E321A4}" type="slidenum">
              <a:t>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005105A-70F8-40EB-8504-7C382BCB9637}" type="slidenum">
              <a:t>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Espaço Reservado para Imagem de Slide 2"/>
          <p:cNvSpPr>
            <a:spLocks noGrp="1" noRot="1" noChangeAspect="1"/>
          </p:cNvSpPr>
          <p:nvPr>
            <p:ph type="sldImg"/>
          </p:nvPr>
        </p:nvSpPr>
        <p:spPr>
          <a:xfrm>
            <a:off x="1149350" y="685800"/>
            <a:ext cx="4524375" cy="3394075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5" name="Text Box 2"/>
          <p:cNvSpPr/>
          <p:nvPr/>
        </p:nvSpPr>
        <p:spPr>
          <a:xfrm>
            <a:off x="685800" y="4343400"/>
            <a:ext cx="5451479" cy="40798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800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5D6D29-32CD-4472-9D5F-C10238593192}" type="slidenum">
              <a:t>21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779CF8-2A88-48F1-B3D2-A44A38EC29BF}" type="slidenum">
              <a:t>21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0B67927-02B1-45AE-96A3-8A4D554FCEAA}" type="slidenum">
              <a:t>21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1838" cy="3405188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62643" cy="4091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45620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C12B23-9360-4988-BB34-0538A8CD4261}" type="slidenum">
              <a:t>22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0C3C54-C405-4DF4-9C3E-ACF81847AD5B}" type="slidenum">
              <a:t>22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0AEE289-EA72-49B3-8763-964C65FD69E0}" type="slidenum">
              <a:t>22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3884755" y="8685364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A8DA553-2B1D-4230-9418-17B97011D1AF}" type="slidenum">
              <a:t>22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7" name="Text Box 4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96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CADCCDC-5CDA-41EE-8FF7-290B6EF61D47}" type="slidenum">
              <a:t>23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47968C-B7C3-4829-A18F-00D1B0DD21B4}" type="slidenum">
              <a:t>23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EB161C-F9DE-4873-9968-8EA902720DEC}" type="slidenum">
              <a:t>23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1838" cy="3405188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62643" cy="4091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37083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842F18-A2CD-4DB2-9A5C-6E1C13CDB64C}" type="slidenum">
              <a:t>24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AFD6D8-C1E4-415E-870D-DF5F0CB47D3D}" type="slidenum">
              <a:t>24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CACC46-2041-4C86-95CF-2AE54156EDFF}" type="slidenum">
              <a:t>24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1838" cy="3405188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62643" cy="4091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9565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2CBD30-C4B5-47FE-92EB-E96F6A4B8A0D}" type="slidenum">
              <a:t>28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1108D5E-B3BC-40F8-A705-E526C2003BC5}" type="slidenum">
              <a:t>28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0FAAD24-D9A2-4B9E-A18A-B83EAFB02B39}" type="slidenum">
              <a:t>28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3884755" y="8685364"/>
            <a:ext cx="297180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E9217D-5746-429E-A53D-107C7EC13CE3}" type="slidenum">
              <a:t>28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7" name="Text Box 4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20817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CCEC3A5-8293-4AD9-B67D-17E9282B0A53}" type="slidenum">
              <a:t>31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D0550B2-3EE3-413D-9841-DE1CA3B96DE1}" type="slidenum">
              <a:t>31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Espaço Reservado para Imagem de Slide 2"/>
          <p:cNvSpPr>
            <a:spLocks noGrp="1" noRot="1" noChangeAspect="1"/>
          </p:cNvSpPr>
          <p:nvPr>
            <p:ph type="sldImg"/>
          </p:nvPr>
        </p:nvSpPr>
        <p:spPr>
          <a:xfrm>
            <a:off x="1147763" y="685800"/>
            <a:ext cx="4533900" cy="3400425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5" name="Text Box 2"/>
          <p:cNvSpPr/>
          <p:nvPr/>
        </p:nvSpPr>
        <p:spPr>
          <a:xfrm>
            <a:off x="685800" y="4343400"/>
            <a:ext cx="5457962" cy="408636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80636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ED435CE-50F1-450B-87AC-E9CAA098B835}" type="slidenum">
              <a:t>32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25AD8C-EAE0-4EE3-B163-AAEFE08B7AA6}" type="slidenum">
              <a:t>32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6B0020-C625-4DB0-A097-9A19830B038C}" type="slidenum">
              <a:t>32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39244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92D5CA6-6E3C-4FF0-B3AE-756EF0BDBC94}" type="slidenum">
              <a:t>3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D19FE1C-687F-4921-9F55-CE43FD21EC30}" type="slidenum">
              <a:t>3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566481-DE62-47CD-9F9D-0D4108C8B99D}" type="slidenum">
              <a:t>3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1838" cy="3405188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62643" cy="4091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0476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14C6EFC-38AA-4321-9C49-A0166773F703}" type="slidenum">
              <a:t>4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2DDF50C-6FFB-4180-AF80-0386FD599024}" type="slidenum">
              <a:t>4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D359A82-5660-4963-B972-0FE6F4DA1349}" type="slidenum">
              <a:t>4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1838" cy="3405188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62643" cy="4091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42485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26C0D8-8016-44B0-84BD-1A18ED02BBF2}" type="slidenum">
              <a:t>5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44294D2-9DE3-4EB4-9FDA-2EE42A324EFD}" type="slidenum">
              <a:t>5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70B1A-3C2E-484D-9F95-9265A99D6BDD}" type="slidenum">
              <a:t>5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1838" cy="3405188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62643" cy="4091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5802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DB81FD-E805-41F8-9163-8840BAFE5B78}" type="slidenum">
              <a:t>6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1EE10F6-63D9-49A1-B79A-BF645CB7F4F5}" type="slidenum">
              <a:t>6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CEE971-0FC6-4E35-9311-AE61ACF6A85F}" type="slidenum">
              <a:t>6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6175" y="685800"/>
            <a:ext cx="4541838" cy="3405188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62643" cy="40910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93839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5B010E-006A-43D7-AF01-5D8D14778696}" type="slidenum">
              <a:t>7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94C9EA-E3F5-4F36-92B3-AF7B9BDBB4EB}" type="slidenum">
              <a:t>7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636BEC-08F5-414D-B68F-5A9E59D4DC1E}" type="slidenum">
              <a:t>7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Text Box 2"/>
          <p:cNvSpPr/>
          <p:nvPr/>
        </p:nvSpPr>
        <p:spPr>
          <a:xfrm>
            <a:off x="1143000" y="685800"/>
            <a:ext cx="4572000" cy="3429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Text Box 3"/>
          <p:cNvSpPr/>
          <p:nvPr/>
        </p:nvSpPr>
        <p:spPr>
          <a:xfrm>
            <a:off x="685800" y="4343400"/>
            <a:ext cx="5467316" cy="40957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5315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1CFB5AD-D5FE-44AD-9830-E9E1B37CF42B}" type="slidenum">
              <a:t>8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9BE55B-00A3-40FC-BDDE-5E0B0A0907EA}" type="slidenum">
              <a:t>8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32E0731-7E6D-4E16-A7D2-99669D086A68}" type="slidenum">
              <a:t>8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5529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29"/>
          <p:cNvSpPr txBox="1"/>
          <p:nvPr/>
        </p:nvSpPr>
        <p:spPr>
          <a:xfrm>
            <a:off x="3884755" y="8684998"/>
            <a:ext cx="2936879" cy="4222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CA57CA-1AF7-47A5-A886-D1EA6B532593}" type="slidenum">
              <a:t>10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Rectangle 28"/>
          <p:cNvSpPr/>
          <p:nvPr/>
        </p:nvSpPr>
        <p:spPr>
          <a:xfrm>
            <a:off x="3884755" y="8685364"/>
            <a:ext cx="2936879" cy="42227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A3C815-DA93-49D2-B06F-B1AA02840C5B}" type="slidenum">
              <a:t>10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Text Box 1"/>
          <p:cNvSpPr/>
          <p:nvPr/>
        </p:nvSpPr>
        <p:spPr>
          <a:xfrm>
            <a:off x="3884755" y="8685364"/>
            <a:ext cx="2944797" cy="43019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B224946-20AF-4B6D-8F71-F4D389C74D0E}" type="slidenum">
              <a:t>10</a:t>
            </a:fld>
            <a:endParaRPr lang="pt-BR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5" name="Espaço Reservado para Imagem de Slide 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</p:sp>
      <p:sp>
        <p:nvSpPr>
          <p:cNvPr id="6" name="Text Box 3"/>
          <p:cNvSpPr/>
          <p:nvPr/>
        </p:nvSpPr>
        <p:spPr>
          <a:xfrm>
            <a:off x="685800" y="4343400"/>
            <a:ext cx="5486400" cy="41148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91470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/>
            </a:lvl1pPr>
          </a:lstStyle>
          <a:p>
            <a:pPr lvl="0"/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Número de Slid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3E370C-0DDA-40E9-B1FF-14FD103CF0EA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66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Número de Slid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1CB936-934B-4961-AAD1-C767496B06F3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93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 txBox="1">
            <a:spLocks noGrp="1"/>
          </p:cNvSpPr>
          <p:nvPr>
            <p:ph type="title" orient="vert"/>
          </p:nvPr>
        </p:nvSpPr>
        <p:spPr>
          <a:xfrm>
            <a:off x="6603997" y="127001"/>
            <a:ext cx="2047871" cy="6054727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 txBox="1">
            <a:spLocks noGrp="1"/>
          </p:cNvSpPr>
          <p:nvPr>
            <p:ph type="body" orient="vert" idx="1"/>
          </p:nvPr>
        </p:nvSpPr>
        <p:spPr>
          <a:xfrm>
            <a:off x="457200" y="127001"/>
            <a:ext cx="5994404" cy="605472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Número de Slid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1A3242-1647-47DA-A425-17E263BC7502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2974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/>
            </a:lvl1pPr>
          </a:lstStyle>
          <a:p>
            <a:pPr lvl="0"/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21294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86991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97333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21138" cy="45815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2"/>
          </p:nvPr>
        </p:nvSpPr>
        <p:spPr>
          <a:xfrm>
            <a:off x="4630741" y="1600200"/>
            <a:ext cx="4021138" cy="45815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7952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2400" b="1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84732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7036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24709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2344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Número de Slid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297938-9158-41EA-9A2F-A1500FABB819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022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/>
            </a:lvl1pPr>
          </a:lstStyle>
          <a:p>
            <a:pPr lvl="0"/>
            <a:endParaRPr lang="pt-BR"/>
          </a:p>
        </p:txBody>
      </p:sp>
      <p:sp>
        <p:nvSpPr>
          <p:cNvPr id="4" name="Espaço Reservado para Texto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836959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65667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 txBox="1">
            <a:spLocks noGrp="1"/>
          </p:cNvSpPr>
          <p:nvPr>
            <p:ph type="title" orient="vert"/>
          </p:nvPr>
        </p:nvSpPr>
        <p:spPr>
          <a:xfrm>
            <a:off x="6603997" y="127001"/>
            <a:ext cx="2047871" cy="6054727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 txBox="1">
            <a:spLocks noGrp="1"/>
          </p:cNvSpPr>
          <p:nvPr>
            <p:ph type="body" orient="vert" idx="1"/>
          </p:nvPr>
        </p:nvSpPr>
        <p:spPr>
          <a:xfrm>
            <a:off x="457200" y="127001"/>
            <a:ext cx="5994404" cy="605472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6628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Número de Slid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4111A4-5B1F-4727-BE9A-91223A04DF99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91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21138" cy="45815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2"/>
          </p:nvPr>
        </p:nvSpPr>
        <p:spPr>
          <a:xfrm>
            <a:off x="4630741" y="1600200"/>
            <a:ext cx="4021138" cy="45815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6F5F18-A1D4-48ED-9184-F0EFE576CCAE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14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b="1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b="1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Número de Slid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BA85C1-2A5F-4002-BE5F-ADACBDDAD137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34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Número de Slide 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92EE7D-92A8-4B68-BEA1-AFFB7DB37BBB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18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848E5D-E84E-4106-92CE-E7DCE5D992A8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65834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7AAD60-B19D-4231-BD0E-7AA645F4A530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87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3200"/>
            </a:lvl1pPr>
          </a:lstStyle>
          <a:p>
            <a:pPr lvl="0"/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 marL="0" indent="0"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362" algn="l"/>
                <a:tab pos="5390644" algn="l"/>
                <a:tab pos="5839916" algn="l"/>
                <a:tab pos="6289197" algn="l"/>
                <a:tab pos="6738478" algn="l"/>
                <a:tab pos="7187760" algn="l"/>
                <a:tab pos="7637041" algn="l"/>
                <a:tab pos="8086322" algn="l"/>
                <a:tab pos="8535603" algn="l"/>
                <a:tab pos="8984876" algn="l"/>
              </a:tabLst>
              <a:defRPr sz="1600"/>
            </a:lvl1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Número de Slid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ABA68B-0D18-48C3-832C-1659928DDE10}" type="slidenum"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86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6B13"/>
            </a:gs>
            <a:gs pos="100000">
              <a:srgbClr val="DDEBCF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 txBox="1">
            <a:spLocks noGrp="1"/>
          </p:cNvSpPr>
          <p:nvPr>
            <p:ph type="title"/>
          </p:nvPr>
        </p:nvSpPr>
        <p:spPr>
          <a:xfrm>
            <a:off x="456843" y="127083"/>
            <a:ext cx="8194679" cy="142560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ctr" anchorCtr="1" compatLnSpc="1"/>
          <a:lstStyle/>
          <a:p>
            <a:pPr lvl="0"/>
            <a:endParaRPr lang="pt-BR"/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456843" y="1600200"/>
            <a:ext cx="8194679" cy="458136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Text Box 3"/>
          <p:cNvSpPr/>
          <p:nvPr/>
        </p:nvSpPr>
        <p:spPr>
          <a:xfrm>
            <a:off x="457200" y="6342122"/>
            <a:ext cx="2106722" cy="36648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5" name="Text Box 4"/>
          <p:cNvSpPr/>
          <p:nvPr/>
        </p:nvSpPr>
        <p:spPr>
          <a:xfrm>
            <a:off x="3124075" y="6308637"/>
            <a:ext cx="2895840" cy="46043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6" name="Espaço Reservado para Número de Slide 5"/>
          <p:cNvSpPr txBox="1">
            <a:spLocks noGrp="1"/>
          </p:cNvSpPr>
          <p:nvPr>
            <p:ph type="sldNum" sz="quarter" idx="4"/>
          </p:nvPr>
        </p:nvSpPr>
        <p:spPr>
          <a:xfrm>
            <a:off x="6553084" y="6342122"/>
            <a:ext cx="2098804" cy="35856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Arial" pitchFamily="2"/>
                <a:cs typeface="Arial" pitchFamily="2"/>
              </a:defRPr>
            </a:lvl1pPr>
          </a:lstStyle>
          <a:p>
            <a:pPr lvl="0"/>
            <a:fld id="{FB6FA15F-E487-4994-B60C-67890265B0BA}" type="slidenum"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eaLnBrk="1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5" algn="l"/>
          <a:tab pos="898196" algn="l"/>
          <a:tab pos="1347478" algn="l"/>
          <a:tab pos="1796759" algn="l"/>
          <a:tab pos="2246040" algn="l"/>
          <a:tab pos="2695322" algn="l"/>
          <a:tab pos="3144603" algn="l"/>
          <a:tab pos="3593875" algn="l"/>
          <a:tab pos="4043156" algn="l"/>
          <a:tab pos="4492438" algn="l"/>
          <a:tab pos="4941719" algn="l"/>
          <a:tab pos="5391000" algn="l"/>
          <a:tab pos="5840281" algn="l"/>
          <a:tab pos="6289563" algn="l"/>
          <a:tab pos="6738844" algn="l"/>
          <a:tab pos="7188116" algn="l"/>
          <a:tab pos="7637397" algn="l"/>
          <a:tab pos="8086679" algn="l"/>
          <a:tab pos="8535960" algn="l"/>
          <a:tab pos="8985241" algn="l"/>
        </a:tabLst>
        <a:defRPr lang="pt-BR" sz="4400" b="0" i="0" u="none" strike="noStrike" kern="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34"/>
          <a:cs typeface="Lucida Sans Unicode" pitchFamily="2"/>
        </a:defRPr>
      </a:lvl1pPr>
    </p:titleStyle>
    <p:bodyStyle>
      <a:lvl1pPr marL="342717" marR="0" lvl="0" indent="-342717" algn="l" defTabSz="914400" rtl="0" eaLnBrk="1" fontAlgn="auto" hangingPunct="1">
        <a:lnSpc>
          <a:spcPct val="100000"/>
        </a:lnSpc>
        <a:spcBef>
          <a:spcPts val="800"/>
        </a:spcBef>
        <a:spcAft>
          <a:spcPts val="0"/>
        </a:spcAft>
        <a:buNone/>
        <a:tabLst>
          <a:tab pos="342717" algn="l"/>
          <a:tab pos="448915" algn="l"/>
          <a:tab pos="898196" algn="l"/>
          <a:tab pos="1347478" algn="l"/>
          <a:tab pos="1796759" algn="l"/>
          <a:tab pos="2246040" algn="l"/>
          <a:tab pos="2695312" algn="l"/>
          <a:tab pos="3144594" algn="l"/>
          <a:tab pos="3593875" algn="l"/>
          <a:tab pos="4043156" algn="l"/>
          <a:tab pos="4492437" algn="l"/>
          <a:tab pos="4941353" algn="l"/>
          <a:tab pos="5390634" algn="l"/>
          <a:tab pos="5839916" algn="l"/>
          <a:tab pos="6289197" algn="l"/>
          <a:tab pos="6738478" algn="l"/>
          <a:tab pos="7187759" algn="l"/>
          <a:tab pos="7637032" algn="l"/>
          <a:tab pos="8086313" algn="l"/>
          <a:tab pos="8535594" algn="l"/>
          <a:tab pos="8984875" algn="l"/>
        </a:tabLst>
        <a:defRPr lang="pt-BR" sz="2400" b="0" i="0" u="none" strike="noStrike" kern="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34"/>
          <a:cs typeface="Arial" pitchFamily="2"/>
        </a:defRPr>
      </a:lvl1pPr>
      <a:lvl2pPr marL="685800" marR="0" lvl="1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eaLnBrk="1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56B13"/>
            </a:gs>
            <a:gs pos="100000">
              <a:srgbClr val="DDEBCF"/>
            </a:gs>
          </a:gsLst>
          <a:lin ang="135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 txBox="1">
            <a:spLocks noGrp="1"/>
          </p:cNvSpPr>
          <p:nvPr>
            <p:ph type="title"/>
          </p:nvPr>
        </p:nvSpPr>
        <p:spPr>
          <a:xfrm>
            <a:off x="456843" y="127083"/>
            <a:ext cx="8194679" cy="142560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ctr" anchorCtr="1" compatLnSpc="1"/>
          <a:lstStyle/>
          <a:p>
            <a:pPr lvl="0"/>
            <a:endParaRPr lang="pt-BR"/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1"/>
          </p:nvPr>
        </p:nvSpPr>
        <p:spPr>
          <a:xfrm>
            <a:off x="456843" y="1600200"/>
            <a:ext cx="8194679" cy="458136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1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5" algn="l"/>
          <a:tab pos="898196" algn="l"/>
          <a:tab pos="1347478" algn="l"/>
          <a:tab pos="1796759" algn="l"/>
          <a:tab pos="2246040" algn="l"/>
          <a:tab pos="2695322" algn="l"/>
          <a:tab pos="3144603" algn="l"/>
          <a:tab pos="3593875" algn="l"/>
          <a:tab pos="4043156" algn="l"/>
          <a:tab pos="4492438" algn="l"/>
          <a:tab pos="4941719" algn="l"/>
          <a:tab pos="5391000" algn="l"/>
          <a:tab pos="5840281" algn="l"/>
          <a:tab pos="6289563" algn="l"/>
          <a:tab pos="6738844" algn="l"/>
          <a:tab pos="7188116" algn="l"/>
          <a:tab pos="7637397" algn="l"/>
          <a:tab pos="8086679" algn="l"/>
          <a:tab pos="8535960" algn="l"/>
          <a:tab pos="8985241" algn="l"/>
        </a:tabLst>
        <a:defRPr lang="pt-BR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34"/>
          <a:cs typeface="Lucida Sans Unicode" pitchFamily="2"/>
        </a:defRPr>
      </a:lvl1pPr>
    </p:titleStyle>
    <p:bodyStyle>
      <a:lvl1pPr marL="342717" marR="0" lvl="0" indent="-342717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None/>
        <a:tabLst>
          <a:tab pos="342717" algn="l"/>
          <a:tab pos="448915" algn="l"/>
          <a:tab pos="898196" algn="l"/>
          <a:tab pos="1347478" algn="l"/>
          <a:tab pos="1796759" algn="l"/>
          <a:tab pos="2246040" algn="l"/>
          <a:tab pos="2695312" algn="l"/>
          <a:tab pos="3144594" algn="l"/>
          <a:tab pos="3593875" algn="l"/>
          <a:tab pos="4043156" algn="l"/>
          <a:tab pos="4492437" algn="l"/>
          <a:tab pos="4941353" algn="l"/>
          <a:tab pos="5390634" algn="l"/>
          <a:tab pos="5839916" algn="l"/>
          <a:tab pos="6289197" algn="l"/>
          <a:tab pos="6738478" algn="l"/>
          <a:tab pos="7187759" algn="l"/>
          <a:tab pos="7637032" algn="l"/>
          <a:tab pos="8086313" algn="l"/>
          <a:tab pos="8535594" algn="l"/>
          <a:tab pos="8984875" algn="l"/>
        </a:tabLst>
        <a:defRPr lang="pt-BR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Calibri" pitchFamily="34"/>
          <a:cs typeface="Lucida Sans Unicode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t-B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ortrasdoalimento.info/agrotoxico-na-agua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1007997" y="534960"/>
            <a:ext cx="7145277" cy="228456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4997" rIns="90004" bIns="44997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SEMINÁRIO</a:t>
            </a:r>
            <a:r>
              <a:rPr lang="pt-BR" sz="4800" b="1" i="0" u="none" strike="noStrike" kern="1200" cap="none" spc="0" dirty="0" smtClean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</a:t>
            </a:r>
            <a:r>
              <a:rPr lang="pt-BR" sz="4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IMPACTOS </a:t>
            </a:r>
            <a:r>
              <a:rPr lang="pt-BR" sz="48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DOS </a:t>
            </a:r>
            <a:r>
              <a:rPr lang="pt-BR" sz="4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AGROTÓXICOS NA BACIA DO CORRENTE</a:t>
            </a:r>
            <a:endParaRPr lang="pt-BR" sz="4800" b="1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276" y="3168716"/>
            <a:ext cx="8207279" cy="2303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796" y="395496"/>
            <a:ext cx="3033275" cy="87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19636" y="6483"/>
            <a:ext cx="5724363" cy="17063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7999" y="1268281"/>
            <a:ext cx="3311636" cy="54085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0" i="0" u="none" strike="noStrike" kern="1200" cap="none" spc="0" baseline="0">
                <a:solidFill>
                  <a:srgbClr val="00206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 Black" pitchFamily="34"/>
                <a:ea typeface="Lucida Sans Unicode" pitchFamily="2"/>
                <a:cs typeface="Lucida Sans Unicode" pitchFamily="2"/>
              </a:rPr>
              <a:t>PLANO DE AÇÃO 2019</a:t>
            </a:r>
          </a:p>
        </p:txBody>
      </p:sp>
      <p:grpSp>
        <p:nvGrpSpPr>
          <p:cNvPr id="5" name="Agrupar 8"/>
          <p:cNvGrpSpPr/>
          <p:nvPr/>
        </p:nvGrpSpPr>
        <p:grpSpPr>
          <a:xfrm>
            <a:off x="130210" y="1745388"/>
            <a:ext cx="4098889" cy="4817343"/>
            <a:chOff x="130210" y="1745388"/>
            <a:chExt cx="4098889" cy="4817343"/>
          </a:xfrm>
        </p:grpSpPr>
        <p:pic>
          <p:nvPicPr>
            <p:cNvPr id="6" name="Imagem 6"/>
            <p:cNvPicPr>
              <a:picLocks noChangeAspect="1"/>
            </p:cNvPicPr>
            <p:nvPr/>
          </p:nvPicPr>
          <p:blipFill>
            <a:blip r:embed="rId5"/>
            <a:srcRect l="6838" t="36068" r="32558" b="20628"/>
            <a:stretch>
              <a:fillRect/>
            </a:stretch>
          </p:blipFill>
          <p:spPr>
            <a:xfrm>
              <a:off x="130210" y="1745388"/>
              <a:ext cx="4098889" cy="24931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m 7"/>
            <p:cNvPicPr>
              <a:picLocks noChangeAspect="1"/>
            </p:cNvPicPr>
            <p:nvPr/>
          </p:nvPicPr>
          <p:blipFill>
            <a:blip r:embed="rId6"/>
            <a:srcRect l="6831" t="34463" r="32563" b="28452"/>
            <a:stretch>
              <a:fillRect/>
            </a:stretch>
          </p:blipFill>
          <p:spPr>
            <a:xfrm>
              <a:off x="130210" y="4238500"/>
              <a:ext cx="4098889" cy="2324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Imagem 9"/>
          <p:cNvPicPr>
            <a:picLocks noChangeAspect="1"/>
          </p:cNvPicPr>
          <p:nvPr/>
        </p:nvPicPr>
        <p:blipFill>
          <a:blip r:embed="rId7"/>
          <a:srcRect l="6777" t="34305" r="32444" b="15631"/>
          <a:stretch>
            <a:fillRect/>
          </a:stretch>
        </p:blipFill>
        <p:spPr>
          <a:xfrm>
            <a:off x="4651671" y="1713887"/>
            <a:ext cx="4193109" cy="223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10"/>
          <p:cNvPicPr>
            <a:picLocks noChangeAspect="1"/>
          </p:cNvPicPr>
          <p:nvPr/>
        </p:nvPicPr>
        <p:blipFill>
          <a:blip r:embed="rId8"/>
          <a:srcRect l="6774" t="34444" r="32444" b="16805"/>
          <a:stretch>
            <a:fillRect/>
          </a:stretch>
        </p:blipFill>
        <p:spPr>
          <a:xfrm>
            <a:off x="4646852" y="3950363"/>
            <a:ext cx="4206459" cy="218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12"/>
          <p:cNvPicPr>
            <a:picLocks noChangeAspect="1"/>
          </p:cNvPicPr>
          <p:nvPr/>
        </p:nvPicPr>
        <p:blipFill>
          <a:blip r:embed="rId9"/>
          <a:srcRect l="6811" t="34582" r="32554" b="58056"/>
          <a:stretch>
            <a:fillRect/>
          </a:stretch>
        </p:blipFill>
        <p:spPr>
          <a:xfrm>
            <a:off x="4642262" y="6130329"/>
            <a:ext cx="4206240" cy="432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6"/>
          <p:cNvGrpSpPr/>
          <p:nvPr/>
        </p:nvGrpSpPr>
        <p:grpSpPr>
          <a:xfrm>
            <a:off x="485775" y="943770"/>
            <a:ext cx="7943849" cy="5676101"/>
            <a:chOff x="485775" y="943770"/>
            <a:chExt cx="7943849" cy="5676101"/>
          </a:xfrm>
        </p:grpSpPr>
        <p:pic>
          <p:nvPicPr>
            <p:cNvPr id="3" name="Imagem 3"/>
            <p:cNvPicPr>
              <a:picLocks noChangeAspect="1"/>
            </p:cNvPicPr>
            <p:nvPr/>
          </p:nvPicPr>
          <p:blipFill>
            <a:blip r:embed="rId3"/>
            <a:srcRect l="10555" t="7084" r="37890" b="15000"/>
            <a:stretch>
              <a:fillRect/>
            </a:stretch>
          </p:blipFill>
          <p:spPr>
            <a:xfrm>
              <a:off x="485775" y="943770"/>
              <a:ext cx="2220565" cy="2567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Imagem 5"/>
            <p:cNvPicPr>
              <a:picLocks noChangeAspect="1"/>
            </p:cNvPicPr>
            <p:nvPr/>
          </p:nvPicPr>
          <p:blipFill>
            <a:blip r:embed="rId4"/>
            <a:srcRect l="10778" t="19861" r="13165" b="49529"/>
            <a:stretch>
              <a:fillRect/>
            </a:stretch>
          </p:blipFill>
          <p:spPr>
            <a:xfrm>
              <a:off x="510180" y="4822984"/>
              <a:ext cx="2914576" cy="9192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m 6"/>
            <p:cNvPicPr>
              <a:picLocks noChangeAspect="1"/>
            </p:cNvPicPr>
            <p:nvPr/>
          </p:nvPicPr>
          <p:blipFill>
            <a:blip r:embed="rId5"/>
            <a:srcRect l="-820" t="11528" r="15112" b="7361"/>
            <a:stretch>
              <a:fillRect/>
            </a:stretch>
          </p:blipFill>
          <p:spPr>
            <a:xfrm>
              <a:off x="2799078" y="943770"/>
              <a:ext cx="3292653" cy="2430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m 7"/>
            <p:cNvPicPr>
              <a:picLocks noChangeAspect="1"/>
            </p:cNvPicPr>
            <p:nvPr/>
          </p:nvPicPr>
          <p:blipFill>
            <a:blip r:embed="rId6"/>
            <a:srcRect l="1444" t="7361" r="41658" b="10278"/>
            <a:stretch>
              <a:fillRect/>
            </a:stretch>
          </p:blipFill>
          <p:spPr>
            <a:xfrm>
              <a:off x="6250170" y="945242"/>
              <a:ext cx="2179454" cy="2934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m 8"/>
            <p:cNvPicPr>
              <a:picLocks noChangeAspect="1"/>
            </p:cNvPicPr>
            <p:nvPr/>
          </p:nvPicPr>
          <p:blipFill>
            <a:blip r:embed="rId7"/>
            <a:srcRect t="7361" r="33047" b="57361"/>
            <a:stretch>
              <a:fillRect/>
            </a:stretch>
          </p:blipFill>
          <p:spPr>
            <a:xfrm>
              <a:off x="6250170" y="4005200"/>
              <a:ext cx="2179454" cy="926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m 9"/>
            <p:cNvPicPr>
              <a:picLocks noChangeAspect="1"/>
            </p:cNvPicPr>
            <p:nvPr/>
          </p:nvPicPr>
          <p:blipFill>
            <a:blip r:embed="rId8"/>
            <a:srcRect l="20111" t="13472" r="22000" b="60000"/>
            <a:stretch>
              <a:fillRect/>
            </a:stretch>
          </p:blipFill>
          <p:spPr>
            <a:xfrm>
              <a:off x="485775" y="3606933"/>
              <a:ext cx="2963387" cy="10952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agem 10"/>
            <p:cNvPicPr>
              <a:picLocks noChangeAspect="1"/>
            </p:cNvPicPr>
            <p:nvPr/>
          </p:nvPicPr>
          <p:blipFill>
            <a:blip r:embed="rId9"/>
            <a:srcRect t="7500" r="7667" b="64167"/>
            <a:stretch>
              <a:fillRect/>
            </a:stretch>
          </p:blipFill>
          <p:spPr>
            <a:xfrm>
              <a:off x="3503980" y="3489661"/>
              <a:ext cx="2642570" cy="6649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m 11"/>
            <p:cNvPicPr>
              <a:picLocks noChangeAspect="1"/>
            </p:cNvPicPr>
            <p:nvPr/>
          </p:nvPicPr>
          <p:blipFill>
            <a:blip r:embed="rId10"/>
            <a:srcRect l="10334" t="15833" r="12889" b="45178"/>
            <a:stretch>
              <a:fillRect/>
            </a:stretch>
          </p:blipFill>
          <p:spPr>
            <a:xfrm>
              <a:off x="3503980" y="5071847"/>
              <a:ext cx="4901065" cy="1548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m 12"/>
            <p:cNvPicPr>
              <a:picLocks noChangeAspect="1"/>
            </p:cNvPicPr>
            <p:nvPr/>
          </p:nvPicPr>
          <p:blipFill>
            <a:blip r:embed="rId11"/>
            <a:srcRect t="16667" r="2334" b="40806"/>
            <a:stretch>
              <a:fillRect/>
            </a:stretch>
          </p:blipFill>
          <p:spPr>
            <a:xfrm>
              <a:off x="3503980" y="4251493"/>
              <a:ext cx="2642570" cy="73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m 13"/>
            <p:cNvPicPr>
              <a:picLocks noChangeAspect="1"/>
            </p:cNvPicPr>
            <p:nvPr/>
          </p:nvPicPr>
          <p:blipFill>
            <a:blip r:embed="rId12"/>
            <a:srcRect l="1667" t="7723" r="35159" b="75771"/>
            <a:stretch>
              <a:fillRect/>
            </a:stretch>
          </p:blipFill>
          <p:spPr>
            <a:xfrm>
              <a:off x="510189" y="5837511"/>
              <a:ext cx="2914576" cy="7738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CaixaDeTexto 15"/>
          <p:cNvSpPr txBox="1"/>
          <p:nvPr/>
        </p:nvSpPr>
        <p:spPr>
          <a:xfrm>
            <a:off x="2799078" y="234214"/>
            <a:ext cx="9960166" cy="47705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MÍDIAS SOCIAIS E CIENTÍFICAS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457200" y="127083"/>
            <a:ext cx="8202597" cy="14335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Como está o Monitoramento e Controle do Uso dos Agrotóxicos</a:t>
            </a:r>
          </a:p>
        </p:txBody>
      </p:sp>
      <p:sp>
        <p:nvSpPr>
          <p:cNvPr id="3" name="Text Box 2"/>
          <p:cNvSpPr/>
          <p:nvPr/>
        </p:nvSpPr>
        <p:spPr>
          <a:xfrm>
            <a:off x="179277" y="1700281"/>
            <a:ext cx="8480520" cy="458928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Controle dos usos nas regiões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Monitoramento </a:t>
            </a:r>
            <a:r>
              <a:rPr lang="pt-BR" sz="32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da Água Bruta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Monitoramento da Água Consumida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Monitoramento de Saúde da População – Desconhecimento da área de saúde dos sintomas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Monitoramento dos Resíduos em Alimentos  PARA – Nacional e Estadual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Monitoramento dos Trabalhadores Expostos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Rede de Laboratórios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rcRect l="3000" t="7639" r="37778" b="16389"/>
          <a:stretch>
            <a:fillRect/>
          </a:stretch>
        </p:blipFill>
        <p:spPr>
          <a:xfrm>
            <a:off x="1000125" y="-4178"/>
            <a:ext cx="6686549" cy="65859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1457325" y="6526767"/>
            <a:ext cx="6534146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Link: </a:t>
            </a:r>
            <a:r>
              <a: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/>
              </a:rPr>
              <a:t>https://portrasdoalimento.info/agrotoxico-na-agua/</a:t>
            </a:r>
            <a:endParaRPr lang="pt-B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0250"/>
            <a:ext cx="9144000" cy="2911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0" y="0"/>
            <a:ext cx="9144000" cy="647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0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Órgãos Participantes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47642"/>
            <a:ext cx="9144000" cy="6210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250920" y="1152363"/>
            <a:ext cx="8642158" cy="570563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1"/>
          <a:lstStyle/>
          <a:p>
            <a:pPr marL="326879" marR="0" lvl="0" indent="-312843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None/>
              <a:tabLst>
                <a:tab pos="326879" algn="l"/>
                <a:tab pos="775794" algn="l"/>
                <a:tab pos="1225075" algn="l"/>
                <a:tab pos="1674357" algn="l"/>
                <a:tab pos="2123638" algn="l"/>
                <a:tab pos="2572919" algn="l"/>
                <a:tab pos="3022201" algn="l"/>
                <a:tab pos="3471482" algn="l"/>
                <a:tab pos="3920754" algn="l"/>
                <a:tab pos="4370035" algn="l"/>
                <a:tab pos="4819317" algn="l"/>
                <a:tab pos="5268598" algn="l"/>
                <a:tab pos="5717879" algn="l"/>
                <a:tab pos="6167160" algn="l"/>
                <a:tab pos="6616442" algn="l"/>
                <a:tab pos="7065723" algn="l"/>
                <a:tab pos="7514995" algn="l"/>
                <a:tab pos="7964276" algn="l"/>
                <a:tab pos="8413558" algn="l"/>
                <a:tab pos="8862839" algn="l"/>
                <a:tab pos="931212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2"/>
                <a:ea typeface="Lucida Sans Unicode" pitchFamily="2"/>
                <a:cs typeface="Lucida Sans Unicode" pitchFamily="2"/>
              </a:rPr>
              <a:t>Ações em campo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Equipes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 de </a:t>
            </a:r>
            <a:r>
              <a:rPr lang="en-GB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Gestão</a:t>
            </a:r>
            <a:r>
              <a:rPr lang="en-GB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 Ambiental;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0" i="0" u="none" strike="noStrike" kern="1200" cap="none" spc="0" baseline="0" dirty="0"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Equipes  de Saneamento Básico;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Equipes Rurais;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600" b="1" i="0" u="none" strike="noStrike" kern="1200" cap="none" spc="0" baseline="0" dirty="0">
                <a:solidFill>
                  <a:srgbClr val="008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Equipes de Agrotóxicos;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 de Mineração;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 de Sobrevoo;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 de Trânsito e Fauna;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 de Patrimônio Cultural;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 de Comunidades Tradicionais;</a:t>
            </a:r>
          </a:p>
          <a:p>
            <a:pPr marL="0" marR="0" lvl="0" indent="0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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0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Equipe de patrimônio espeleológico;</a:t>
            </a:r>
          </a:p>
          <a:p>
            <a:pPr marL="326879" marR="0" lvl="0" indent="-312843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None/>
              <a:tabLst>
                <a:tab pos="326879" algn="l"/>
                <a:tab pos="775794" algn="l"/>
                <a:tab pos="1225075" algn="l"/>
                <a:tab pos="1674357" algn="l"/>
                <a:tab pos="2123638" algn="l"/>
                <a:tab pos="2572919" algn="l"/>
                <a:tab pos="3022201" algn="l"/>
                <a:tab pos="3471482" algn="l"/>
                <a:tab pos="3920754" algn="l"/>
                <a:tab pos="4370035" algn="l"/>
                <a:tab pos="4819317" algn="l"/>
                <a:tab pos="5268598" algn="l"/>
                <a:tab pos="5717879" algn="l"/>
                <a:tab pos="6167160" algn="l"/>
                <a:tab pos="6616442" algn="l"/>
                <a:tab pos="7065723" algn="l"/>
                <a:tab pos="7514995" algn="l"/>
                <a:tab pos="7964276" algn="l"/>
                <a:tab pos="8413558" algn="l"/>
                <a:tab pos="8862839" algn="l"/>
                <a:tab pos="931212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800" b="0" i="0" u="none" strike="noStrike" kern="1200" cap="none" spc="0" baseline="0" dirty="0">
              <a:solidFill>
                <a:srgbClr val="FFFFFF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Arial" pitchFamily="2"/>
              <a:ea typeface="Lucida Sans Unicode" pitchFamily="2"/>
              <a:cs typeface="Lucida Sans Unicode" pitchFamily="2"/>
            </a:endParaRPr>
          </a:p>
          <a:p>
            <a:pPr marL="326879" marR="0" lvl="0" indent="-312843" algn="just" defTabSz="914400" rtl="0" fontAlgn="auto" hangingPunct="1">
              <a:lnSpc>
                <a:spcPct val="97000"/>
              </a:lnSpc>
              <a:spcBef>
                <a:spcPts val="1750"/>
              </a:spcBef>
              <a:spcAft>
                <a:spcPts val="0"/>
              </a:spcAft>
              <a:buNone/>
              <a:tabLst>
                <a:tab pos="326879" algn="l"/>
                <a:tab pos="775794" algn="l"/>
                <a:tab pos="1225075" algn="l"/>
                <a:tab pos="1674357" algn="l"/>
                <a:tab pos="2123638" algn="l"/>
                <a:tab pos="2572919" algn="l"/>
                <a:tab pos="3022201" algn="l"/>
                <a:tab pos="3471482" algn="l"/>
                <a:tab pos="3920754" algn="l"/>
                <a:tab pos="4370035" algn="l"/>
                <a:tab pos="4819317" algn="l"/>
                <a:tab pos="5268598" algn="l"/>
                <a:tab pos="5717879" algn="l"/>
                <a:tab pos="6167160" algn="l"/>
                <a:tab pos="6616442" algn="l"/>
                <a:tab pos="7065723" algn="l"/>
                <a:tab pos="7514995" algn="l"/>
                <a:tab pos="7964276" algn="l"/>
                <a:tab pos="8413558" algn="l"/>
                <a:tab pos="8862839" algn="l"/>
                <a:tab pos="931212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800" b="1" i="0" u="none" strike="noStrike" kern="1200" cap="none" spc="0" baseline="0" dirty="0">
              <a:solidFill>
                <a:srgbClr val="FFFFFF"/>
              </a:solidFill>
              <a:uFillTx/>
              <a:latin typeface="Arial" pitchFamily="2"/>
              <a:ea typeface="Lucida Sans Unicode" pitchFamily="2"/>
              <a:cs typeface="Lucida Sans Unicode" pitchFamily="2"/>
            </a:endParaRPr>
          </a:p>
          <a:p>
            <a:pPr marL="326879" marR="0" lvl="0" indent="-312843" algn="just" defTabSz="914400" rtl="0" fontAlgn="auto" hangingPunct="1">
              <a:lnSpc>
                <a:spcPct val="80000"/>
              </a:lnSpc>
              <a:spcBef>
                <a:spcPts val="775"/>
              </a:spcBef>
              <a:spcAft>
                <a:spcPts val="0"/>
              </a:spcAft>
              <a:buNone/>
              <a:tabLst>
                <a:tab pos="326879" algn="l"/>
                <a:tab pos="775794" algn="l"/>
                <a:tab pos="1225075" algn="l"/>
                <a:tab pos="1674357" algn="l"/>
                <a:tab pos="2123638" algn="l"/>
                <a:tab pos="2572919" algn="l"/>
                <a:tab pos="3022201" algn="l"/>
                <a:tab pos="3471482" algn="l"/>
                <a:tab pos="3920754" algn="l"/>
                <a:tab pos="4370035" algn="l"/>
                <a:tab pos="4819317" algn="l"/>
                <a:tab pos="5268598" algn="l"/>
                <a:tab pos="5717879" algn="l"/>
                <a:tab pos="6167160" algn="l"/>
                <a:tab pos="6616442" algn="l"/>
                <a:tab pos="7065723" algn="l"/>
                <a:tab pos="7514995" algn="l"/>
                <a:tab pos="7964276" algn="l"/>
                <a:tab pos="8413558" algn="l"/>
                <a:tab pos="8862839" algn="l"/>
                <a:tab pos="931212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800" b="1" i="0" u="none" strike="noStrike" kern="1200" cap="none" spc="0" baseline="0" dirty="0">
              <a:solidFill>
                <a:srgbClr val="FFFFFF"/>
              </a:solidFill>
              <a:uFillTx/>
              <a:latin typeface="Arial" pitchFamily="2"/>
              <a:ea typeface="Lucida Sans Unicode" pitchFamily="2"/>
              <a:cs typeface="Lucida Sans Unicode" pitchFamily="2"/>
            </a:endParaRPr>
          </a:p>
        </p:txBody>
      </p:sp>
      <p:sp>
        <p:nvSpPr>
          <p:cNvPr id="3" name="Text Box 2"/>
          <p:cNvSpPr/>
          <p:nvPr/>
        </p:nvSpPr>
        <p:spPr>
          <a:xfrm>
            <a:off x="38157" y="404640"/>
            <a:ext cx="9144000" cy="79236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0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Execução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250920" y="1571762"/>
            <a:ext cx="8337599" cy="52862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1"/>
          <a:lstStyle/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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</a:t>
            </a:r>
            <a:r>
              <a:rPr lang="pt-BR" sz="32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Atividades  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-</a:t>
            </a:r>
            <a:r>
              <a: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Inspeção de Casas de Agrotóxicos;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- Inspeção do uso de agrotóxicos em propriedades rurais;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- Fiscalização de Centrais de Recebimento de Embalagens;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- Levantamento de dados com os órgãos competentes;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- Realização de diagnóstico da região.</a:t>
            </a:r>
          </a:p>
          <a:p>
            <a:pPr marL="0" marR="0" lvl="0" indent="0" algn="just" defTabSz="914400" rtl="0" fontAlgn="auto" hangingPunct="1">
              <a:lnSpc>
                <a:spcPct val="80000"/>
              </a:lnSpc>
              <a:spcBef>
                <a:spcPts val="775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4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3" name="Text Box 2"/>
          <p:cNvSpPr/>
          <p:nvPr/>
        </p:nvSpPr>
        <p:spPr>
          <a:xfrm>
            <a:off x="38157" y="404640"/>
            <a:ext cx="9144000" cy="79236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0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Equipes de Agrotóxicos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2884" y="209516"/>
            <a:ext cx="8310597" cy="50706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 de Texto 2"/>
          <p:cNvSpPr/>
          <p:nvPr/>
        </p:nvSpPr>
        <p:spPr>
          <a:xfrm>
            <a:off x="6264362" y="6381716"/>
            <a:ext cx="2700360" cy="28727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1"/>
          <a:lstStyle/>
          <a:p>
            <a:pPr marL="0" marR="0" lvl="0" indent="0" algn="ctr" defTabSz="914400" rtl="0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1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Calibri" pitchFamily="34"/>
                <a:cs typeface="Calibri" pitchFamily="34"/>
              </a:rPr>
              <a:t>Fonte: FPI/NUSF/MPBA (2015 a 2017)</a:t>
            </a:r>
          </a:p>
        </p:txBody>
      </p:sp>
      <p:sp>
        <p:nvSpPr>
          <p:cNvPr id="4" name="CaixaDeTexto 3"/>
          <p:cNvSpPr/>
          <p:nvPr/>
        </p:nvSpPr>
        <p:spPr>
          <a:xfrm>
            <a:off x="250920" y="4941719"/>
            <a:ext cx="8713802" cy="871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7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Arial" pitchFamily="2"/>
                <a:cs typeface="Arial" pitchFamily="2"/>
              </a:rPr>
              <a:t>ANÁLISE DE INCONFORMIDADES FORAM REALIZADOS A PARTIR DOS DADOS DE QUISITAÇÕES RETIRADOS DO </a:t>
            </a:r>
            <a:r>
              <a:rPr lang="pt-BR" sz="17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Arial" pitchFamily="2"/>
                <a:cs typeface="Arial" pitchFamily="2"/>
              </a:rPr>
              <a:t>SIGFPI </a:t>
            </a:r>
            <a:r>
              <a:rPr lang="pt-BR" sz="17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Arial" pitchFamily="2"/>
                <a:cs typeface="Arial" pitchFamily="2"/>
              </a:rPr>
              <a:t>NAS FISCALIZAÇÕES PREVENTIVAS INTEGRADAS QUE ACONTECERAM ENTRE OS ANOS DE 2015 E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257037" y="1192322"/>
            <a:ext cx="8670962" cy="58100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6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Não conformidades constatadas em </a:t>
            </a:r>
            <a:r>
              <a:rPr lang="pt-BR" sz="2600" b="1" i="0" u="none" strike="noStrike" kern="1200" cap="none" spc="0" baseline="0">
                <a:solidFill>
                  <a:srgbClr val="0000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Casas de Agrotóxicos:</a:t>
            </a:r>
            <a:r>
              <a:rPr lang="pt-BR" sz="26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 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200" b="0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  <a:p>
            <a:pPr marL="0" marR="0" lvl="0" indent="0" algn="just" defTabSz="914400" rtl="0" fontAlgn="auto" hangingPunct="1">
              <a:lnSpc>
                <a:spcPct val="80000"/>
              </a:lnSpc>
              <a:spcBef>
                <a:spcPts val="775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200" b="0" i="0" u="none" strike="noStrike" kern="1200" cap="none" spc="0" baseline="0">
              <a:solidFill>
                <a:srgbClr val="000000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3" name="Text Box 2"/>
          <p:cNvSpPr/>
          <p:nvPr/>
        </p:nvSpPr>
        <p:spPr>
          <a:xfrm>
            <a:off x="0" y="214198"/>
            <a:ext cx="9144000" cy="79236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Equipe de </a:t>
            </a:r>
            <a:r>
              <a:rPr lang="pt-BR" sz="40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Agrotóxicos</a:t>
            </a:r>
          </a:p>
        </p:txBody>
      </p:sp>
      <p:sp>
        <p:nvSpPr>
          <p:cNvPr id="4" name="Text Box 5"/>
          <p:cNvSpPr/>
          <p:nvPr/>
        </p:nvSpPr>
        <p:spPr>
          <a:xfrm>
            <a:off x="2882874" y="1844637"/>
            <a:ext cx="3560755" cy="6429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Lucida Sans Unicode" pitchFamily="2"/>
                <a:cs typeface="Lucida Sans Unicode" pitchFamily="2"/>
              </a:rPr>
              <a:t>Agrotóxicos armazenados de forma </a:t>
            </a:r>
            <a:r>
              <a:rPr lang="pt-BR" sz="20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Lucida Sans Unicode" pitchFamily="2"/>
                <a:cs typeface="Lucida Sans Unicode" pitchFamily="2"/>
              </a:rPr>
              <a:t>inadequada</a:t>
            </a:r>
            <a:r>
              <a:rPr lang="pt-BR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Lucida Sans Unicode" pitchFamily="2"/>
                <a:cs typeface="Lucida Sans Unicode" pitchFamily="2"/>
              </a:rPr>
              <a:t> – 86 casas</a:t>
            </a:r>
          </a:p>
        </p:txBody>
      </p:sp>
      <p:pic>
        <p:nvPicPr>
          <p:cNvPr id="5" name="Gráfico 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87999" y="3413162"/>
            <a:ext cx="4690798" cy="33782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 de Texto 2"/>
          <p:cNvSpPr/>
          <p:nvPr/>
        </p:nvSpPr>
        <p:spPr>
          <a:xfrm>
            <a:off x="6264362" y="6381716"/>
            <a:ext cx="2700360" cy="28727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1"/>
          <a:lstStyle/>
          <a:p>
            <a:pPr marL="0" marR="0" lvl="0" indent="0" algn="ctr" defTabSz="914400" rtl="0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1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Calibri" pitchFamily="34"/>
                <a:cs typeface="Calibri" pitchFamily="34"/>
              </a:rPr>
              <a:t>Fonte: FPI/NUSF/MPBA (2015 a 2017)</a:t>
            </a:r>
          </a:p>
        </p:txBody>
      </p:sp>
      <p:pic>
        <p:nvPicPr>
          <p:cNvPr id="7" name="Gráfico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68397" y="3456002"/>
            <a:ext cx="5139001" cy="30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12"/>
          <p:cNvSpPr/>
          <p:nvPr/>
        </p:nvSpPr>
        <p:spPr>
          <a:xfrm>
            <a:off x="-36356" y="2924278"/>
            <a:ext cx="4327196" cy="64260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(%) que comercializam </a:t>
            </a:r>
            <a:r>
              <a:rPr lang="pt-BR" sz="1800" b="1" i="0" u="sng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com</a:t>
            </a:r>
            <a:r>
              <a:rPr lang="pt-BR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e </a:t>
            </a:r>
            <a:r>
              <a:rPr lang="pt-BR" sz="1800" b="1" i="0" u="sng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sem</a:t>
            </a:r>
            <a:r>
              <a:rPr lang="pt-BR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receituário agronômico</a:t>
            </a:r>
          </a:p>
        </p:txBody>
      </p:sp>
      <p:sp>
        <p:nvSpPr>
          <p:cNvPr id="9" name="CaixaDeTexto 16"/>
          <p:cNvSpPr/>
          <p:nvPr/>
        </p:nvSpPr>
        <p:spPr>
          <a:xfrm>
            <a:off x="4637160" y="3059280"/>
            <a:ext cx="4327562" cy="36827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(%) Locais de Armazenamento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t-BR"/>
              <a:t>MODELO DE DESENVOLVIMENTO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>
          <a:xfrm>
            <a:off x="456843" y="1267916"/>
            <a:ext cx="8194679" cy="4581720"/>
          </a:xfrm>
        </p:spPr>
        <p:txBody>
          <a:bodyPr/>
          <a:lstStyle/>
          <a:p>
            <a:pPr lvl="0" indent="-575998">
              <a:spcBef>
                <a:spcPts val="2400"/>
              </a:spcBef>
            </a:pPr>
            <a:r>
              <a:rPr lang="pt-BR" sz="2000" dirty="0" smtClean="0"/>
              <a:t>CONCENTRADOR </a:t>
            </a:r>
            <a:r>
              <a:rPr lang="pt-BR" sz="2000" dirty="0"/>
              <a:t>DE </a:t>
            </a:r>
            <a:r>
              <a:rPr lang="pt-BR" sz="2000" dirty="0" smtClean="0"/>
              <a:t>RIQUEZAS (terra e água)</a:t>
            </a:r>
            <a:endParaRPr lang="pt-BR" sz="2000" dirty="0"/>
          </a:p>
          <a:p>
            <a:pPr lvl="0" indent="-575998">
              <a:spcBef>
                <a:spcPts val="2400"/>
              </a:spcBef>
            </a:pPr>
            <a:r>
              <a:rPr lang="pt-BR" sz="2000" dirty="0"/>
              <a:t>PACOTE TECNOLÓGICO COM AGROQUÍMICOS</a:t>
            </a:r>
          </a:p>
          <a:p>
            <a:pPr lvl="0" indent="-575998">
              <a:spcBef>
                <a:spcPts val="2400"/>
              </a:spcBef>
            </a:pPr>
            <a:r>
              <a:rPr lang="pt-BR" sz="2000" dirty="0"/>
              <a:t>ISENÇÃO DE IMPOSTOS PARA </a:t>
            </a:r>
            <a:r>
              <a:rPr lang="pt-BR" sz="2000" dirty="0" smtClean="0"/>
              <a:t>AGROTÓXICOS</a:t>
            </a:r>
          </a:p>
          <a:p>
            <a:pPr lvl="0" indent="-575998">
              <a:spcBef>
                <a:spcPts val="2400"/>
              </a:spcBef>
            </a:pPr>
            <a:r>
              <a:rPr lang="pt-BR" sz="2000" dirty="0" smtClean="0"/>
              <a:t>EXPLORADOR DE RECURSOS NATURAIS</a:t>
            </a:r>
            <a:endParaRPr lang="pt-BR" sz="2000" dirty="0"/>
          </a:p>
          <a:p>
            <a:pPr lvl="0" indent="-575998">
              <a:spcBef>
                <a:spcPts val="2400"/>
              </a:spcBef>
            </a:pPr>
            <a:r>
              <a:rPr lang="pt-BR" sz="2000" dirty="0"/>
              <a:t>CONFLITOS E IMPACTOS SOBRE AS FLORESTAS E OS SEUS POVOS</a:t>
            </a:r>
          </a:p>
          <a:p>
            <a:pPr lvl="0" indent="-575998">
              <a:spcBef>
                <a:spcPts val="2400"/>
              </a:spcBef>
            </a:pPr>
            <a:r>
              <a:rPr lang="pt-BR" sz="2000" dirty="0"/>
              <a:t>AGRICULTURA FAMILIAR </a:t>
            </a:r>
            <a:r>
              <a:rPr lang="pt-BR" sz="2000" dirty="0" smtClean="0"/>
              <a:t>–</a:t>
            </a:r>
            <a:r>
              <a:rPr lang="pt-BR" sz="2000" dirty="0" smtClean="0"/>
              <a:t>INSUFICIÊNCIA </a:t>
            </a:r>
            <a:r>
              <a:rPr lang="pt-BR" sz="2000" dirty="0" smtClean="0"/>
              <a:t>DE </a:t>
            </a:r>
            <a:r>
              <a:rPr lang="pt-BR" sz="2000" dirty="0"/>
              <a:t>ASSISTÊNCIA </a:t>
            </a:r>
            <a:r>
              <a:rPr lang="pt-BR" sz="2000" dirty="0" smtClean="0"/>
              <a:t>TÉCNICA</a:t>
            </a:r>
          </a:p>
          <a:p>
            <a:pPr lvl="0" indent="-575998">
              <a:spcBef>
                <a:spcPts val="2400"/>
              </a:spcBef>
            </a:pPr>
            <a:r>
              <a:rPr lang="pt-BR" sz="2000" dirty="0" smtClean="0"/>
              <a:t>PRESSÃO PARA FLEXIBILIZAÇÃO DA LEGISLAÇÃO – RETROCESSOS </a:t>
            </a:r>
            <a:endParaRPr lang="pt-BR" sz="2000" dirty="0" smtClean="0"/>
          </a:p>
          <a:p>
            <a:pPr lvl="0" indent="-575998">
              <a:spcBef>
                <a:spcPts val="2400"/>
              </a:spcBef>
            </a:pPr>
            <a:r>
              <a:rPr lang="pt-BR" sz="2000" dirty="0" smtClean="0"/>
              <a:t>BRASIL </a:t>
            </a:r>
            <a:r>
              <a:rPr lang="pt-BR" sz="2000" dirty="0"/>
              <a:t>MAIOR CONSUMIDOR DE AGROTÓXICOS DO MUNDO</a:t>
            </a:r>
          </a:p>
          <a:p>
            <a:pPr lvl="0" indent="-338044">
              <a:spcBef>
                <a:spcPts val="2400"/>
              </a:spcBef>
            </a:pPr>
            <a:r>
              <a:rPr lang="pt-BR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6916" y="1523884"/>
            <a:ext cx="8864650" cy="4818229"/>
            <a:chOff x="196916" y="1523884"/>
            <a:chExt cx="8864650" cy="48182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96916" y="1523884"/>
              <a:ext cx="2757236" cy="2176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28600" y="4254483"/>
              <a:ext cx="2725561" cy="2079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286079" y="1539721"/>
              <a:ext cx="2732044" cy="2224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259077" y="4251237"/>
              <a:ext cx="2790721" cy="2090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6273716" y="1568516"/>
              <a:ext cx="2729163" cy="2179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6264362" y="4251237"/>
              <a:ext cx="2797204" cy="20732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 Box 1"/>
          <p:cNvSpPr/>
          <p:nvPr/>
        </p:nvSpPr>
        <p:spPr>
          <a:xfrm>
            <a:off x="466563" y="277922"/>
            <a:ext cx="8317080" cy="48708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4997" rIns="90004" bIns="44997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6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PRINCÍPAIS IRREGULARIDADE DAS REVENDAS DE AGROTÓXICOS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466563" y="1241279"/>
            <a:ext cx="8317080" cy="48743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4997" rIns="90004" bIns="44997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6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Não conformidades constatadas em </a:t>
            </a:r>
            <a:r>
              <a:rPr lang="pt-BR" sz="2600" b="1" i="0" u="none" strike="noStrike" kern="1200" cap="none" spc="0" baseline="0">
                <a:solidFill>
                  <a:srgbClr val="0000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Casas de Agrotóxicos:</a:t>
            </a:r>
            <a:r>
              <a:rPr lang="pt-BR" sz="26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 </a:t>
            </a:r>
          </a:p>
        </p:txBody>
      </p:sp>
      <p:sp>
        <p:nvSpPr>
          <p:cNvPr id="3" name="Text Box 2"/>
          <p:cNvSpPr/>
          <p:nvPr/>
        </p:nvSpPr>
        <p:spPr>
          <a:xfrm>
            <a:off x="-38157" y="176040"/>
            <a:ext cx="9144000" cy="79236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Equipe de </a:t>
            </a:r>
            <a:r>
              <a:rPr lang="pt-BR" sz="40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Agrotóxicos</a:t>
            </a:r>
          </a:p>
        </p:txBody>
      </p:sp>
      <p:pic>
        <p:nvPicPr>
          <p:cNvPr id="4" name="Gráfico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3240" y="2009878"/>
            <a:ext cx="7877519" cy="43495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 de Texto 2"/>
          <p:cNvSpPr/>
          <p:nvPr/>
        </p:nvSpPr>
        <p:spPr>
          <a:xfrm>
            <a:off x="6264362" y="6381716"/>
            <a:ext cx="2700360" cy="28727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1"/>
          <a:lstStyle/>
          <a:p>
            <a:pPr marL="0" marR="0" lvl="0" indent="0" algn="ctr" defTabSz="914400" rtl="0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1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Calibri" pitchFamily="34"/>
                <a:cs typeface="Calibri" pitchFamily="34"/>
              </a:rPr>
              <a:t>Fonte: FPI/NUSF/MPBA (2015 a 2017)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236518" y="1473445"/>
            <a:ext cx="8670962" cy="43718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600" b="1" i="0" u="none" strike="noStrike" kern="1200" cap="none" spc="0" baseline="0" dirty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Não conformidades constatadas em 32 </a:t>
            </a:r>
            <a:r>
              <a:rPr lang="pt-BR" sz="2600" b="1" i="0" u="none" strike="noStrike" kern="1200" cap="none" spc="0" baseline="0" dirty="0">
                <a:solidFill>
                  <a:srgbClr val="0070C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propriedades rurais 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000" b="0" i="0" u="none" strike="noStrike" kern="1200" cap="none" spc="0" baseline="0" dirty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000" b="0" i="0" u="none" strike="noStrike" kern="1200" cap="none" spc="0" baseline="0" dirty="0">
              <a:solidFill>
                <a:srgbClr val="000000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000" b="0" i="0" u="none" strike="noStrike" kern="1200" cap="none" spc="0" baseline="0" dirty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  <a:p>
            <a:pPr marL="0" marR="0" lvl="0" indent="0" algn="just" defTabSz="914400" rtl="0" fontAlgn="auto" hangingPunct="1">
              <a:lnSpc>
                <a:spcPct val="80000"/>
              </a:lnSpc>
              <a:spcBef>
                <a:spcPts val="775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000" b="0" i="0" u="none" strike="noStrike" kern="1200" cap="none" spc="0" baseline="0" dirty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3" name="Text Box 2"/>
          <p:cNvSpPr/>
          <p:nvPr/>
        </p:nvSpPr>
        <p:spPr>
          <a:xfrm>
            <a:off x="0" y="214198"/>
            <a:ext cx="9144000" cy="79236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Equipe de </a:t>
            </a:r>
            <a:r>
              <a:rPr lang="pt-BR" sz="4000" b="1" i="0" u="none" strike="noStrike" kern="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Rural</a:t>
            </a:r>
            <a:endParaRPr lang="pt-BR" sz="4000" b="1" i="0" u="none" strike="noStrike" kern="1200" cap="none" spc="0" baseline="0">
              <a:solidFill>
                <a:srgbClr val="FFFFFF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  <p:sp>
        <p:nvSpPr>
          <p:cNvPr id="4" name="Caixa de Texto 2"/>
          <p:cNvSpPr/>
          <p:nvPr/>
        </p:nvSpPr>
        <p:spPr>
          <a:xfrm>
            <a:off x="6264362" y="6381716"/>
            <a:ext cx="2700360" cy="28727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1"/>
          <a:lstStyle/>
          <a:p>
            <a:pPr marL="0" marR="0" lvl="0" indent="0" algn="ctr" defTabSz="914400" rtl="0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1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Calibri" pitchFamily="34"/>
                <a:cs typeface="Calibri" pitchFamily="34"/>
              </a:rPr>
              <a:t>Fonte: FPI/NUSF/MPBA (2015 a 2017)</a:t>
            </a:r>
          </a:p>
        </p:txBody>
      </p:sp>
      <p:graphicFrame>
        <p:nvGraphicFramePr>
          <p:cNvPr id="5" name="Gráfico 6"/>
          <p:cNvGraphicFramePr/>
          <p:nvPr>
            <p:extLst>
              <p:ext uri="{D42A27DB-BD31-4B8C-83A1-F6EECF244321}">
                <p14:modId xmlns:p14="http://schemas.microsoft.com/office/powerpoint/2010/main" val="2379421438"/>
              </p:ext>
            </p:extLst>
          </p:nvPr>
        </p:nvGraphicFramePr>
        <p:xfrm>
          <a:off x="-202905" y="258119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8"/>
          <p:cNvGraphicFramePr/>
          <p:nvPr/>
        </p:nvGraphicFramePr>
        <p:xfrm>
          <a:off x="4212549" y="258119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69157" y="1276136"/>
            <a:ext cx="3030477" cy="237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4356" y="4132978"/>
            <a:ext cx="2880003" cy="253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44356" y="1268757"/>
            <a:ext cx="2880003" cy="235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969157" y="4149720"/>
            <a:ext cx="3030477" cy="2519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240889" y="1268757"/>
            <a:ext cx="2555245" cy="237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3240889" y="4149720"/>
            <a:ext cx="2555245" cy="25192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1"/>
          <p:cNvSpPr/>
          <p:nvPr/>
        </p:nvSpPr>
        <p:spPr>
          <a:xfrm>
            <a:off x="466563" y="277922"/>
            <a:ext cx="8317080" cy="48708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4997" rIns="90004" bIns="44997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6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PRINCÍPAIS IRREGULARIDADE DAS PROPRIEDADES RURAIS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/>
          <p:nvPr/>
        </p:nvSpPr>
        <p:spPr>
          <a:xfrm>
            <a:off x="-38157" y="176040"/>
            <a:ext cx="9144000" cy="79236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Equipe de </a:t>
            </a:r>
            <a:r>
              <a:rPr lang="pt-BR" sz="40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Rural</a:t>
            </a:r>
          </a:p>
        </p:txBody>
      </p:sp>
      <p:sp>
        <p:nvSpPr>
          <p:cNvPr id="3" name="Text Box 3"/>
          <p:cNvSpPr/>
          <p:nvPr/>
        </p:nvSpPr>
        <p:spPr>
          <a:xfrm>
            <a:off x="190496" y="1152363"/>
            <a:ext cx="8434379" cy="48743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4997" rIns="90004" bIns="44997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6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Não conformidades constatadas em </a:t>
            </a:r>
            <a:r>
              <a:rPr lang="pt-BR" sz="2600" b="1" i="0" u="none" strike="noStrike" kern="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32 </a:t>
            </a:r>
            <a:r>
              <a:rPr lang="pt-BR" sz="2600" b="1" i="0" u="none" strike="noStrike" kern="1200" cap="none" spc="0" baseline="0">
                <a:solidFill>
                  <a:srgbClr val="0070C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propriedades rurais</a:t>
            </a:r>
          </a:p>
        </p:txBody>
      </p:sp>
      <p:sp>
        <p:nvSpPr>
          <p:cNvPr id="4" name="Caixa de Texto 2"/>
          <p:cNvSpPr/>
          <p:nvPr/>
        </p:nvSpPr>
        <p:spPr>
          <a:xfrm>
            <a:off x="6264362" y="6381716"/>
            <a:ext cx="2700360" cy="28727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1"/>
          <a:lstStyle/>
          <a:p>
            <a:pPr marL="0" marR="0" lvl="0" indent="0" algn="ctr" defTabSz="914400" rtl="0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100" b="0" i="0" u="none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Calibri" pitchFamily="34"/>
                <a:cs typeface="Calibri" pitchFamily="34"/>
              </a:rPr>
              <a:t>Fonte: FPI/NUSF/MPBA (2015 a 2017)</a:t>
            </a:r>
          </a:p>
        </p:txBody>
      </p:sp>
      <p:graphicFrame>
        <p:nvGraphicFramePr>
          <p:cNvPr id="5" name="Gráfico 6"/>
          <p:cNvGraphicFramePr/>
          <p:nvPr/>
        </p:nvGraphicFramePr>
        <p:xfrm>
          <a:off x="-553157" y="264565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7"/>
          <p:cNvGraphicFramePr/>
          <p:nvPr/>
        </p:nvGraphicFramePr>
        <p:xfrm>
          <a:off x="3330482" y="2645651"/>
          <a:ext cx="5867750" cy="2975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rcRect l="27778" t="25417" r="28445" b="10556"/>
          <a:stretch>
            <a:fillRect/>
          </a:stretch>
        </p:blipFill>
        <p:spPr>
          <a:xfrm>
            <a:off x="152457" y="1502578"/>
            <a:ext cx="2762192" cy="32319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"/>
          <p:cNvSpPr/>
          <p:nvPr/>
        </p:nvSpPr>
        <p:spPr>
          <a:xfrm>
            <a:off x="38157" y="404640"/>
            <a:ext cx="9144000" cy="96372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 DIAGNÓSTICO DE COMÉRCIO E USO DE AGROTÓXICOS</a:t>
            </a:r>
          </a:p>
        </p:txBody>
      </p:sp>
      <p:grpSp>
        <p:nvGrpSpPr>
          <p:cNvPr id="4" name="Group 2"/>
          <p:cNvGrpSpPr/>
          <p:nvPr/>
        </p:nvGrpSpPr>
        <p:grpSpPr>
          <a:xfrm>
            <a:off x="5645212" y="1502578"/>
            <a:ext cx="3203573" cy="3231910"/>
            <a:chOff x="5645212" y="1502578"/>
            <a:chExt cx="3203573" cy="3231910"/>
          </a:xfrm>
        </p:grpSpPr>
        <p:pic>
          <p:nvPicPr>
            <p:cNvPr id="5" name="Picture 3" descr="20181122_15200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647983" y="3139665"/>
              <a:ext cx="3200802" cy="1594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4" descr="20181122_160527"/>
            <p:cNvPicPr>
              <a:picLocks noChangeAspect="1"/>
            </p:cNvPicPr>
            <p:nvPr/>
          </p:nvPicPr>
          <p:blipFill>
            <a:blip r:embed="rId4"/>
            <a:srcRect t="10966" b="19060"/>
            <a:stretch>
              <a:fillRect/>
            </a:stretch>
          </p:blipFill>
          <p:spPr>
            <a:xfrm>
              <a:off x="7204045" y="1502578"/>
              <a:ext cx="1644740" cy="1649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5" descr="20181120_144107"/>
            <p:cNvPicPr>
              <a:picLocks noChangeAspect="1"/>
            </p:cNvPicPr>
            <p:nvPr/>
          </p:nvPicPr>
          <p:blipFill>
            <a:blip r:embed="rId5"/>
            <a:srcRect b="19511"/>
            <a:stretch>
              <a:fillRect/>
            </a:stretch>
          </p:blipFill>
          <p:spPr>
            <a:xfrm>
              <a:off x="5645212" y="1502578"/>
              <a:ext cx="1565763" cy="16403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11"/>
          <p:cNvPicPr>
            <a:picLocks noChangeAspect="1"/>
          </p:cNvPicPr>
          <p:nvPr/>
        </p:nvPicPr>
        <p:blipFill>
          <a:blip r:embed="rId6"/>
          <a:srcRect l="224" r="272" b="272"/>
          <a:stretch>
            <a:fillRect/>
          </a:stretch>
        </p:blipFill>
        <p:spPr>
          <a:xfrm>
            <a:off x="3022732" y="2080799"/>
            <a:ext cx="2502109" cy="2174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12"/>
          <p:cNvGrpSpPr/>
          <p:nvPr/>
        </p:nvGrpSpPr>
        <p:grpSpPr>
          <a:xfrm>
            <a:off x="2226435" y="4885227"/>
            <a:ext cx="4691119" cy="1594823"/>
            <a:chOff x="2226435" y="4885227"/>
            <a:chExt cx="4691119" cy="1594823"/>
          </a:xfrm>
        </p:grpSpPr>
        <p:pic>
          <p:nvPicPr>
            <p:cNvPr id="10" name="Picture 13" descr="IMG-20181123-WA009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226435" y="4885227"/>
              <a:ext cx="2329991" cy="1594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4" descr="IMG-20181123-WA009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552852" y="4885227"/>
              <a:ext cx="2364702" cy="15948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bel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265" y="1891710"/>
            <a:ext cx="1429033" cy="32667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ta: para Baixo 4"/>
          <p:cNvSpPr/>
          <p:nvPr/>
        </p:nvSpPr>
        <p:spPr>
          <a:xfrm rot="16200004">
            <a:off x="6733532" y="1767333"/>
            <a:ext cx="600075" cy="371475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4" name="CaixaDeTexto 7"/>
          <p:cNvSpPr txBox="1"/>
          <p:nvPr/>
        </p:nvSpPr>
        <p:spPr>
          <a:xfrm>
            <a:off x="5924726" y="1758958"/>
            <a:ext cx="1478539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Devolução de Embalagens</a:t>
            </a:r>
          </a:p>
        </p:txBody>
      </p:sp>
      <p:sp>
        <p:nvSpPr>
          <p:cNvPr id="5" name="Seta: para Baixo 9"/>
          <p:cNvSpPr/>
          <p:nvPr/>
        </p:nvSpPr>
        <p:spPr>
          <a:xfrm>
            <a:off x="4947818" y="3865580"/>
            <a:ext cx="600075" cy="431066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CaixaDeTexto 10"/>
          <p:cNvSpPr txBox="1"/>
          <p:nvPr/>
        </p:nvSpPr>
        <p:spPr>
          <a:xfrm>
            <a:off x="4511292" y="3325041"/>
            <a:ext cx="1478539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Agrotóxicos mais utilizados</a:t>
            </a:r>
          </a:p>
        </p:txBody>
      </p:sp>
      <p:sp>
        <p:nvSpPr>
          <p:cNvPr id="7" name="CaixaDeTexto 13"/>
          <p:cNvSpPr txBox="1"/>
          <p:nvPr/>
        </p:nvSpPr>
        <p:spPr>
          <a:xfrm>
            <a:off x="2779391" y="6502984"/>
            <a:ext cx="4648645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FONTE: 923 Receituários Agronômicos (ADAB)</a:t>
            </a:r>
          </a:p>
        </p:txBody>
      </p:sp>
      <p:sp>
        <p:nvSpPr>
          <p:cNvPr id="8" name="CaixaDeTexto 14"/>
          <p:cNvSpPr txBox="1"/>
          <p:nvPr/>
        </p:nvSpPr>
        <p:spPr>
          <a:xfrm>
            <a:off x="7428036" y="5130460"/>
            <a:ext cx="1571469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FONTE: INPEV</a:t>
            </a:r>
          </a:p>
        </p:txBody>
      </p:sp>
      <p:pic>
        <p:nvPicPr>
          <p:cNvPr id="9" name="Tabel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1" y="1812862"/>
            <a:ext cx="3101443" cy="2268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ta: para Baixo 9"/>
          <p:cNvSpPr/>
          <p:nvPr/>
        </p:nvSpPr>
        <p:spPr>
          <a:xfrm rot="5400013">
            <a:off x="3223904" y="1737594"/>
            <a:ext cx="600075" cy="431066"/>
          </a:xfrm>
          <a:custGeom>
            <a:avLst>
              <a:gd name="f0" fmla="val 10323"/>
              <a:gd name="f1" fmla="val 5057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-270"/>
              <a:gd name="f11" fmla="+- 0 0 -90"/>
              <a:gd name="f12" fmla="*/ f5 1 21600"/>
              <a:gd name="f13" fmla="*/ f6 1 21600"/>
              <a:gd name="f14" fmla="+- f8 0 f7"/>
              <a:gd name="f15" fmla="pin 0 f1 10800"/>
              <a:gd name="f16" fmla="pin 0 f0 216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19"/>
              <a:gd name="f27" fmla="+- 21600 0 f20"/>
              <a:gd name="f28" fmla="*/ 0 f21 1"/>
              <a:gd name="f29" fmla="*/ 21600 f21 1"/>
              <a:gd name="f30" fmla="*/ f19 f12 1"/>
              <a:gd name="f31" fmla="*/ f20 f13 1"/>
              <a:gd name="f32" fmla="+- f24 0 f3"/>
              <a:gd name="f33" fmla="+- f25 0 f3"/>
              <a:gd name="f34" fmla="*/ f27 f19 1"/>
              <a:gd name="f35" fmla="*/ f28 1 f21"/>
              <a:gd name="f36" fmla="*/ f29 1 f21"/>
              <a:gd name="f37" fmla="*/ f26 f12 1"/>
              <a:gd name="f38" fmla="*/ f34 1 10800"/>
              <a:gd name="f39" fmla="*/ f35 f13 1"/>
              <a:gd name="f40" fmla="*/ f35 f12 1"/>
              <a:gd name="f41" fmla="*/ f36 f12 1"/>
              <a:gd name="f42" fmla="+- f20 f38 0"/>
              <a:gd name="f43" fmla="*/ f42 f13 1"/>
            </a:gdLst>
            <a:ahLst>
              <a:ahXY gdRefX="f1" minX="f7" maxX="f9" gdRefY="f0" minY="f7" maxY="f8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0" y="f31"/>
              </a:cxn>
              <a:cxn ang="f33">
                <a:pos x="f41" y="f31"/>
              </a:cxn>
            </a:cxnLst>
            <a:rect l="f30" t="f39" r="f37" b="f43"/>
            <a:pathLst>
              <a:path w="21600" h="21600">
                <a:moveTo>
                  <a:pt x="f19" y="f7"/>
                </a:moveTo>
                <a:lnTo>
                  <a:pt x="f19" y="f20"/>
                </a:lnTo>
                <a:lnTo>
                  <a:pt x="f7" y="f20"/>
                </a:lnTo>
                <a:lnTo>
                  <a:pt x="f9" y="f8"/>
                </a:lnTo>
                <a:lnTo>
                  <a:pt x="f8" y="f20"/>
                </a:lnTo>
                <a:lnTo>
                  <a:pt x="f26" y="f20"/>
                </a:lnTo>
                <a:lnTo>
                  <a:pt x="f26" y="f7"/>
                </a:lnTo>
                <a:close/>
              </a:path>
            </a:pathLst>
          </a:custGeom>
          <a:solidFill>
            <a:srgbClr val="4472C4"/>
          </a:solidFill>
          <a:ln w="12701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1" name="CaixaDeTexto 7"/>
          <p:cNvSpPr txBox="1"/>
          <p:nvPr/>
        </p:nvSpPr>
        <p:spPr>
          <a:xfrm>
            <a:off x="3687382" y="1753041"/>
            <a:ext cx="1647821" cy="4001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Nº de intoxicações por agrotóxicos</a:t>
            </a:r>
          </a:p>
        </p:txBody>
      </p:sp>
      <p:sp>
        <p:nvSpPr>
          <p:cNvPr id="12" name="CaixaDeTexto 14"/>
          <p:cNvSpPr txBox="1"/>
          <p:nvPr/>
        </p:nvSpPr>
        <p:spPr>
          <a:xfrm>
            <a:off x="938064" y="4009726"/>
            <a:ext cx="1571469" cy="32316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5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FONTE: </a:t>
            </a:r>
            <a:r>
              <a:rPr lang="pt-BR" sz="15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DIVEP</a:t>
            </a:r>
            <a:endParaRPr lang="pt-BR" sz="15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 Box 1"/>
          <p:cNvSpPr/>
          <p:nvPr/>
        </p:nvSpPr>
        <p:spPr>
          <a:xfrm>
            <a:off x="38157" y="404640"/>
            <a:ext cx="9144000" cy="96372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 DIAGNÓSTICO DE COMÉRCIO E USO DE AGROTÓXICOS</a:t>
            </a:r>
          </a:p>
        </p:txBody>
      </p:sp>
      <p:pic>
        <p:nvPicPr>
          <p:cNvPr id="14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243" y="4486659"/>
            <a:ext cx="6126480" cy="2005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C629E207-F67F-466C-9BB4-7103DB051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057909"/>
              </p:ext>
            </p:extLst>
          </p:nvPr>
        </p:nvGraphicFramePr>
        <p:xfrm>
          <a:off x="251520" y="4341068"/>
          <a:ext cx="2303139" cy="2400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3706">
                  <a:extLst>
                    <a:ext uri="{9D8B030D-6E8A-4147-A177-3AD203B41FA5}">
                      <a16:colId xmlns:a16="http://schemas.microsoft.com/office/drawing/2014/main" xmlns="" val="3702608441"/>
                    </a:ext>
                  </a:extLst>
                </a:gridCol>
                <a:gridCol w="1659433">
                  <a:extLst>
                    <a:ext uri="{9D8B030D-6E8A-4147-A177-3AD203B41FA5}">
                      <a16:colId xmlns:a16="http://schemas.microsoft.com/office/drawing/2014/main" xmlns="" val="253616233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Número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Princípio ativo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43937961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Casugamicina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40346671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Estrobirulina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32706669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Hidróxido de Cobre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38653819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Alfa-cipermetrina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18748644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Sulfito de alquila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425701637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6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Beta </a:t>
                      </a:r>
                      <a:r>
                        <a:rPr lang="pt-BR" sz="800" dirty="0" err="1">
                          <a:effectLst/>
                        </a:rPr>
                        <a:t>ciflutrina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7053828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7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Cipermetrina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5972677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8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Difenoconazol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6634431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9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Picloram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85890859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Tetraconazol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540144480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TOTAL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1438645"/>
                  </a:ext>
                </a:extLst>
              </a:tr>
            </a:tbl>
          </a:graphicData>
        </a:graphic>
      </p:graphicFrame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CA3FB69E-18F7-47C8-8E73-60D7A8627863}"/>
              </a:ext>
            </a:extLst>
          </p:cNvPr>
          <p:cNvSpPr/>
          <p:nvPr/>
        </p:nvSpPr>
        <p:spPr>
          <a:xfrm>
            <a:off x="36512" y="116632"/>
            <a:ext cx="9144000" cy="96372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b="1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AGROTÓXICOS MAIS UTILIZADOS POR REGIÃO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6CA1BF6-5AC4-4268-AC3A-D5B6C361139B}"/>
              </a:ext>
            </a:extLst>
          </p:cNvPr>
          <p:cNvSpPr txBox="1"/>
          <p:nvPr/>
        </p:nvSpPr>
        <p:spPr>
          <a:xfrm>
            <a:off x="206999" y="3940958"/>
            <a:ext cx="23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41ª FPI DA BACIA DO RIO SÃO FRANCISCO 42 RECEITUÁRIOS AGRONÔMICOS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0D06637D-8862-4F57-BF7B-9C3DE08BB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007684"/>
              </p:ext>
            </p:extLst>
          </p:nvPr>
        </p:nvGraphicFramePr>
        <p:xfrm>
          <a:off x="267892" y="1520070"/>
          <a:ext cx="2286768" cy="2400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878">
                  <a:extLst>
                    <a:ext uri="{9D8B030D-6E8A-4147-A177-3AD203B41FA5}">
                      <a16:colId xmlns:a16="http://schemas.microsoft.com/office/drawing/2014/main" xmlns="" val="4233041204"/>
                    </a:ext>
                  </a:extLst>
                </a:gridCol>
                <a:gridCol w="1803890">
                  <a:extLst>
                    <a:ext uri="{9D8B030D-6E8A-4147-A177-3AD203B41FA5}">
                      <a16:colId xmlns:a16="http://schemas.microsoft.com/office/drawing/2014/main" xmlns="" val="35192397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Número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Princípio Ativo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7870390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2,4-D - </a:t>
                      </a:r>
                      <a:r>
                        <a:rPr lang="pt-BR" sz="800" dirty="0" err="1">
                          <a:effectLst/>
                        </a:rPr>
                        <a:t>trietanolamina</a:t>
                      </a:r>
                      <a:r>
                        <a:rPr lang="pt-BR" sz="800" dirty="0">
                          <a:effectLst/>
                        </a:rPr>
                        <a:t> + </a:t>
                      </a:r>
                      <a:r>
                        <a:rPr lang="pt-BR" sz="800" dirty="0" err="1">
                          <a:effectLst/>
                        </a:rPr>
                        <a:t>picloram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7749259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2,4 D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407651411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Óleo Vegetal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366328633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Dicloreto de paraquat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6379157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Atrazina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7042875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6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Lambda=cialotrina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7306058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7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Glifosato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8306467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8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/>
                        <a:t>Clorpirifós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8788006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9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Cipermethrin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49918156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Acetamiprid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824393581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TOTAL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2399631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416CE5D-31E3-447E-A8BF-303924E85C29}"/>
              </a:ext>
            </a:extLst>
          </p:cNvPr>
          <p:cNvSpPr txBox="1"/>
          <p:nvPr/>
        </p:nvSpPr>
        <p:spPr>
          <a:xfrm>
            <a:off x="267891" y="1142805"/>
            <a:ext cx="23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40ª FPI DA BACIA DO RIO SÃO FRANCISCO 59 RECEITUÁRIOS AGRONÔMICOS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xmlns="" id="{9ACC3452-F166-457B-A370-DAA95403E75B}"/>
              </a:ext>
            </a:extLst>
          </p:cNvPr>
          <p:cNvSpPr/>
          <p:nvPr/>
        </p:nvSpPr>
        <p:spPr>
          <a:xfrm>
            <a:off x="2555776" y="2541680"/>
            <a:ext cx="504056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xmlns="" id="{BFF5226F-F04A-438D-9163-012E4161BC49}"/>
              </a:ext>
            </a:extLst>
          </p:cNvPr>
          <p:cNvSpPr/>
          <p:nvPr/>
        </p:nvSpPr>
        <p:spPr>
          <a:xfrm>
            <a:off x="2554659" y="5382642"/>
            <a:ext cx="504056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34A03487-E8A9-49D9-B6EA-60E6E076BA62}"/>
              </a:ext>
            </a:extLst>
          </p:cNvPr>
          <p:cNvSpPr txBox="1"/>
          <p:nvPr/>
        </p:nvSpPr>
        <p:spPr>
          <a:xfrm>
            <a:off x="3347864" y="2293281"/>
            <a:ext cx="3816424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500" dirty="0"/>
              <a:t>PRESENTES NA PORTARIA CONSOLIDADA Nº 5/2017, DO MINISTÉIO DA SAÚDE </a:t>
            </a:r>
            <a:r>
              <a:rPr lang="pt-BR" sz="1500" dirty="0">
                <a:sym typeface="Wingdings" panose="05000000000000000000" pitchFamily="2" charset="2"/>
              </a:rPr>
              <a:t></a:t>
            </a:r>
            <a:endParaRPr lang="pt-BR" sz="1500" dirty="0"/>
          </a:p>
          <a:p>
            <a:r>
              <a:rPr lang="pt-BR" sz="1500" dirty="0"/>
              <a:t>2,4-D, Glifosato, </a:t>
            </a:r>
            <a:r>
              <a:rPr lang="pt-BR" sz="1500" dirty="0" err="1"/>
              <a:t>Clorpirifós</a:t>
            </a:r>
            <a:r>
              <a:rPr lang="pt-BR" sz="1500" dirty="0"/>
              <a:t>, </a:t>
            </a:r>
            <a:r>
              <a:rPr lang="pt-BR" sz="1500" dirty="0" err="1"/>
              <a:t>Atrazina</a:t>
            </a:r>
            <a:endParaRPr lang="pt-BR" sz="150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995394D1-6D1C-4DB0-B9DC-A00AB68F216B}"/>
              </a:ext>
            </a:extLst>
          </p:cNvPr>
          <p:cNvSpPr txBox="1"/>
          <p:nvPr/>
        </p:nvSpPr>
        <p:spPr>
          <a:xfrm>
            <a:off x="3347864" y="5134243"/>
            <a:ext cx="3816424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500" dirty="0"/>
              <a:t>PRESENTES NA PORTARIA CONSOLIDADA Nº 5/2017, DO MINISTÉIO DA SAÚDE </a:t>
            </a:r>
            <a:r>
              <a:rPr lang="pt-BR" sz="1500" dirty="0">
                <a:sym typeface="Wingdings" panose="05000000000000000000" pitchFamily="2" charset="2"/>
              </a:rPr>
              <a:t></a:t>
            </a:r>
            <a:endParaRPr lang="pt-BR" sz="1500" dirty="0"/>
          </a:p>
          <a:p>
            <a:r>
              <a:rPr lang="pt-BR" sz="1500" dirty="0"/>
              <a:t>Nenhum</a:t>
            </a:r>
          </a:p>
        </p:txBody>
      </p:sp>
    </p:spTree>
    <p:extLst>
      <p:ext uri="{BB962C8B-B14F-4D97-AF65-F5344CB8AC3E}">
        <p14:creationId xmlns:p14="http://schemas.microsoft.com/office/powerpoint/2010/main" val="40435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36512" y="116632"/>
            <a:ext cx="9144000" cy="96372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b="1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AGROTÓXICOS MAIS UTILIZADOS POR REGIÃO</a:t>
            </a: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xmlns="" id="{93C2D302-1D8B-4212-8097-8A25D2ADC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073821"/>
              </p:ext>
            </p:extLst>
          </p:nvPr>
        </p:nvGraphicFramePr>
        <p:xfrm>
          <a:off x="179512" y="4437111"/>
          <a:ext cx="2304254" cy="2459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0224">
                  <a:extLst>
                    <a:ext uri="{9D8B030D-6E8A-4147-A177-3AD203B41FA5}">
                      <a16:colId xmlns:a16="http://schemas.microsoft.com/office/drawing/2014/main" xmlns="" val="2143371860"/>
                    </a:ext>
                  </a:extLst>
                </a:gridCol>
                <a:gridCol w="1784030">
                  <a:extLst>
                    <a:ext uri="{9D8B030D-6E8A-4147-A177-3AD203B41FA5}">
                      <a16:colId xmlns:a16="http://schemas.microsoft.com/office/drawing/2014/main" xmlns="" val="56732686"/>
                    </a:ext>
                  </a:extLst>
                </a:gridCol>
              </a:tblGrid>
              <a:tr h="3151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Número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Princípio ativo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421727275"/>
                  </a:ext>
                </a:extLst>
              </a:tr>
              <a:tr h="171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2,4-D - </a:t>
                      </a:r>
                      <a:r>
                        <a:rPr lang="pt-BR" sz="800" dirty="0" err="1">
                          <a:effectLst/>
                        </a:rPr>
                        <a:t>dimetilamina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907285582"/>
                  </a:ext>
                </a:extLst>
              </a:tr>
              <a:tr h="171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2, 4-D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203995512"/>
                  </a:ext>
                </a:extLst>
              </a:tr>
              <a:tr h="171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Picloram + 2,4-D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258520564"/>
                  </a:ext>
                </a:extLst>
              </a:tr>
              <a:tr h="171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Imidacloprido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445317094"/>
                  </a:ext>
                </a:extLst>
              </a:tr>
              <a:tr h="171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Glifosato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382912602"/>
                  </a:ext>
                </a:extLst>
              </a:tr>
              <a:tr h="171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6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Dimetoato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121400069"/>
                  </a:ext>
                </a:extLst>
              </a:tr>
              <a:tr h="171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7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Abamectina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183865199"/>
                  </a:ext>
                </a:extLst>
              </a:tr>
              <a:tr h="171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8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Picloram + 2,4-D-dimetilamina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543169233"/>
                  </a:ext>
                </a:extLst>
              </a:tr>
              <a:tr h="1710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9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Picloram-trietanolamina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459357676"/>
                  </a:ext>
                </a:extLst>
              </a:tr>
              <a:tr h="3151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Sal de </a:t>
                      </a:r>
                      <a:r>
                        <a:rPr lang="pt-BR" sz="800" dirty="0" err="1">
                          <a:effectLst/>
                        </a:rPr>
                        <a:t>isopropilamina</a:t>
                      </a:r>
                      <a:r>
                        <a:rPr lang="pt-BR" sz="800" dirty="0">
                          <a:effectLst/>
                        </a:rPr>
                        <a:t> + glifosato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377211409"/>
                  </a:ext>
                </a:extLst>
              </a:tr>
              <a:tr h="17107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TOTAL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678556"/>
                  </a:ext>
                </a:extLst>
              </a:tr>
            </a:tbl>
          </a:graphicData>
        </a:graphic>
      </p:graphicFrame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B0A01185-D1F7-42B2-80E6-4B9F4D9C2BA9}"/>
              </a:ext>
            </a:extLst>
          </p:cNvPr>
          <p:cNvSpPr txBox="1"/>
          <p:nvPr/>
        </p:nvSpPr>
        <p:spPr>
          <a:xfrm>
            <a:off x="187549" y="4035481"/>
            <a:ext cx="2107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4ª FPI DA BACIA DO RIO PARAGUAÇU</a:t>
            </a:r>
          </a:p>
          <a:p>
            <a:r>
              <a:rPr lang="pt-BR" sz="1000" dirty="0"/>
              <a:t> 713 RECEITUÁRIOS AGRONÔMICOS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1DD9B7B4-0AA2-48CC-BBD4-D1BFE106C876}"/>
              </a:ext>
            </a:extLst>
          </p:cNvPr>
          <p:cNvSpPr txBox="1"/>
          <p:nvPr/>
        </p:nvSpPr>
        <p:spPr>
          <a:xfrm>
            <a:off x="3203848" y="5268587"/>
            <a:ext cx="3744416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500" dirty="0"/>
              <a:t>PRESENTES NA PORTARIA CONSOLIDADA Nº 5/2017, DO MINISTÉIO DA SAÚDE </a:t>
            </a:r>
            <a:r>
              <a:rPr lang="pt-BR" sz="1500" dirty="0">
                <a:sym typeface="Wingdings" panose="05000000000000000000" pitchFamily="2" charset="2"/>
              </a:rPr>
              <a:t></a:t>
            </a:r>
            <a:endParaRPr lang="pt-BR" sz="1500" dirty="0"/>
          </a:p>
          <a:p>
            <a:r>
              <a:rPr lang="pt-BR" sz="1500" dirty="0"/>
              <a:t>2,4-D, Glifosato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xmlns="" id="{1C903A36-770A-415A-9E0D-A21E3117355A}"/>
              </a:ext>
            </a:extLst>
          </p:cNvPr>
          <p:cNvSpPr/>
          <p:nvPr/>
        </p:nvSpPr>
        <p:spPr>
          <a:xfrm>
            <a:off x="2483768" y="5516986"/>
            <a:ext cx="504056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9C46F104-740E-4B94-B1E6-E1245FEF169B}"/>
              </a:ext>
            </a:extLst>
          </p:cNvPr>
          <p:cNvSpPr txBox="1"/>
          <p:nvPr/>
        </p:nvSpPr>
        <p:spPr>
          <a:xfrm>
            <a:off x="107504" y="1052736"/>
            <a:ext cx="237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42ª FPI DA BACIA DO RIO SÃO FRANCISCO 56  RECEITUÁRIOS AGRONÔMICOS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F235D21D-A3A8-4682-8E9A-D4650D132FE6}"/>
              </a:ext>
            </a:extLst>
          </p:cNvPr>
          <p:cNvSpPr txBox="1"/>
          <p:nvPr/>
        </p:nvSpPr>
        <p:spPr>
          <a:xfrm>
            <a:off x="3203848" y="2330861"/>
            <a:ext cx="3816424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500" dirty="0"/>
              <a:t>PRESENTES NA PORTARIA CONSOLIDADA Nº 5/2017, DO MINISTÉIO DA SAÚDE </a:t>
            </a:r>
            <a:r>
              <a:rPr lang="pt-BR" sz="1500" dirty="0">
                <a:sym typeface="Wingdings" panose="05000000000000000000" pitchFamily="2" charset="2"/>
              </a:rPr>
              <a:t></a:t>
            </a:r>
            <a:endParaRPr lang="pt-BR" sz="1500" dirty="0"/>
          </a:p>
          <a:p>
            <a:r>
              <a:rPr lang="pt-BR" sz="1500" dirty="0"/>
              <a:t>2,4-D, Glifosato</a:t>
            </a:r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xmlns="" id="{5EADCD9E-2C2F-4C38-8B34-0FA667FE3B27}"/>
              </a:ext>
            </a:extLst>
          </p:cNvPr>
          <p:cNvSpPr/>
          <p:nvPr/>
        </p:nvSpPr>
        <p:spPr>
          <a:xfrm>
            <a:off x="2483768" y="2564904"/>
            <a:ext cx="504056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7798396E-F416-4E66-97E6-049D32E6C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47456"/>
              </p:ext>
            </p:extLst>
          </p:nvPr>
        </p:nvGraphicFramePr>
        <p:xfrm>
          <a:off x="179511" y="1412776"/>
          <a:ext cx="2304255" cy="2621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3623">
                  <a:extLst>
                    <a:ext uri="{9D8B030D-6E8A-4147-A177-3AD203B41FA5}">
                      <a16:colId xmlns:a16="http://schemas.microsoft.com/office/drawing/2014/main" xmlns="" val="3964910976"/>
                    </a:ext>
                  </a:extLst>
                </a:gridCol>
                <a:gridCol w="1860632">
                  <a:extLst>
                    <a:ext uri="{9D8B030D-6E8A-4147-A177-3AD203B41FA5}">
                      <a16:colId xmlns:a16="http://schemas.microsoft.com/office/drawing/2014/main" xmlns="" val="877662572"/>
                    </a:ext>
                  </a:extLst>
                </a:gridCol>
              </a:tblGrid>
              <a:tr h="337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Número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Princípio ativo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749586912"/>
                  </a:ext>
                </a:extLst>
              </a:tr>
              <a:tr h="194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Glifosato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3343507701"/>
                  </a:ext>
                </a:extLst>
              </a:tr>
              <a:tr h="194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Picloram + 2,4-D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4006938781"/>
                  </a:ext>
                </a:extLst>
              </a:tr>
              <a:tr h="194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Imidacloprido</a:t>
                      </a:r>
                      <a:r>
                        <a:rPr lang="pt-BR" sz="800" dirty="0">
                          <a:effectLst/>
                        </a:rPr>
                        <a:t> + Beta </a:t>
                      </a:r>
                      <a:r>
                        <a:rPr lang="pt-BR" sz="800" dirty="0" err="1">
                          <a:effectLst/>
                        </a:rPr>
                        <a:t>Ciflutrina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71877721"/>
                  </a:ext>
                </a:extLst>
              </a:tr>
              <a:tr h="194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4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Picoxistrobina + Benzovindiflupir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5173637"/>
                  </a:ext>
                </a:extLst>
              </a:tr>
              <a:tr h="194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Trifloxistrobina</a:t>
                      </a:r>
                      <a:r>
                        <a:rPr lang="pt-BR" sz="800" dirty="0">
                          <a:effectLst/>
                        </a:rPr>
                        <a:t> + </a:t>
                      </a:r>
                      <a:r>
                        <a:rPr lang="pt-BR" sz="800" dirty="0" err="1">
                          <a:effectLst/>
                        </a:rPr>
                        <a:t>Protioconazol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873917899"/>
                  </a:ext>
                </a:extLst>
              </a:tr>
              <a:tr h="194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6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2,4 - D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993226025"/>
                  </a:ext>
                </a:extLst>
              </a:tr>
              <a:tr h="194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7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2,4 - D - Trietanolamina + Picloram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3437538128"/>
                  </a:ext>
                </a:extLst>
              </a:tr>
              <a:tr h="194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8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Metilcarbamato de Oxina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470455090"/>
                  </a:ext>
                </a:extLst>
              </a:tr>
              <a:tr h="3374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9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Aminopiralide</a:t>
                      </a:r>
                      <a:r>
                        <a:rPr lang="pt-BR" sz="800" dirty="0">
                          <a:effectLst/>
                        </a:rPr>
                        <a:t> + </a:t>
                      </a:r>
                      <a:r>
                        <a:rPr lang="pt-BR" sz="800" dirty="0" err="1">
                          <a:effectLst/>
                        </a:rPr>
                        <a:t>Fluroxipir-Meptílico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3828609081"/>
                  </a:ext>
                </a:extLst>
              </a:tr>
              <a:tr h="1946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10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Clorantroniliprole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787541244"/>
                  </a:ext>
                </a:extLst>
              </a:tr>
              <a:tr h="19460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TOTAL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867616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xmlns="" id="{C2F76B07-57DD-4887-B31B-145AEC5E071B}"/>
              </a:ext>
            </a:extLst>
          </p:cNvPr>
          <p:cNvSpPr/>
          <p:nvPr/>
        </p:nvSpPr>
        <p:spPr>
          <a:xfrm>
            <a:off x="36512" y="116632"/>
            <a:ext cx="9144000" cy="96372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b="1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AGROTÓXICOS MAIS UTILIZADOS POR REGIÃO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BCEA978E-B325-48B0-9D70-83F30369081D}"/>
              </a:ext>
            </a:extLst>
          </p:cNvPr>
          <p:cNvSpPr txBox="1"/>
          <p:nvPr/>
        </p:nvSpPr>
        <p:spPr>
          <a:xfrm>
            <a:off x="113184" y="3645024"/>
            <a:ext cx="23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44ª FPI DA BACIA DO RIO SÃO FRANCISCO 2068 RECEITUÁRIOS AGRONÔMICOS</a:t>
            </a: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xmlns="" id="{6757DD0B-8790-4D65-A5F6-52CB64863E4D}"/>
              </a:ext>
            </a:extLst>
          </p:cNvPr>
          <p:cNvSpPr/>
          <p:nvPr/>
        </p:nvSpPr>
        <p:spPr>
          <a:xfrm>
            <a:off x="2297732" y="2348880"/>
            <a:ext cx="504056" cy="2880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E748AAC0-E136-4B4D-960A-A0799704ABBE}"/>
              </a:ext>
            </a:extLst>
          </p:cNvPr>
          <p:cNvSpPr txBox="1"/>
          <p:nvPr/>
        </p:nvSpPr>
        <p:spPr>
          <a:xfrm>
            <a:off x="160884" y="1052736"/>
            <a:ext cx="2392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43ª FPI DA BACIA DO RIO SÃO FRANCISCO 923 RECEITUÁRIOS AGRONÔMICOS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xmlns="" id="{2C593C48-601F-457C-801D-C8D836BB8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37223"/>
              </p:ext>
            </p:extLst>
          </p:nvPr>
        </p:nvGraphicFramePr>
        <p:xfrm>
          <a:off x="113183" y="1391289"/>
          <a:ext cx="2392180" cy="2883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847">
                  <a:extLst>
                    <a:ext uri="{9D8B030D-6E8A-4147-A177-3AD203B41FA5}">
                      <a16:colId xmlns:a16="http://schemas.microsoft.com/office/drawing/2014/main" xmlns="" val="4182616539"/>
                    </a:ext>
                  </a:extLst>
                </a:gridCol>
                <a:gridCol w="1623333">
                  <a:extLst>
                    <a:ext uri="{9D8B030D-6E8A-4147-A177-3AD203B41FA5}">
                      <a16:colId xmlns:a16="http://schemas.microsoft.com/office/drawing/2014/main" xmlns="" val="2204711582"/>
                    </a:ext>
                  </a:extLst>
                </a:gridCol>
              </a:tblGrid>
              <a:tr h="2897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8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smtClean="0">
                          <a:effectLst/>
                        </a:rPr>
                        <a:t>Número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Princípio ativo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258694419"/>
                  </a:ext>
                </a:extLst>
              </a:tr>
              <a:tr h="3139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1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2,4-D - </a:t>
                      </a:r>
                      <a:r>
                        <a:rPr lang="pt-BR" sz="800" dirty="0" err="1">
                          <a:effectLst/>
                        </a:rPr>
                        <a:t>Trietanolamina</a:t>
                      </a:r>
                      <a:r>
                        <a:rPr lang="pt-BR" sz="800" dirty="0">
                          <a:effectLst/>
                        </a:rPr>
                        <a:t> + </a:t>
                      </a:r>
                      <a:r>
                        <a:rPr lang="pt-BR" sz="800" dirty="0" err="1">
                          <a:effectLst/>
                        </a:rPr>
                        <a:t>Picloram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445649110"/>
                  </a:ext>
                </a:extLst>
              </a:tr>
              <a:tr h="144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Glifosato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914908286"/>
                  </a:ext>
                </a:extLst>
              </a:tr>
              <a:tr h="144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Cipermetrina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4250447869"/>
                  </a:ext>
                </a:extLst>
              </a:tr>
              <a:tr h="144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4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Abamectina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955508384"/>
                  </a:ext>
                </a:extLst>
              </a:tr>
              <a:tr h="144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5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Óleo Mineral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2829513650"/>
                  </a:ext>
                </a:extLst>
              </a:tr>
              <a:tr h="144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6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Atrazina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3587951285"/>
                  </a:ext>
                </a:extLst>
              </a:tr>
              <a:tr h="144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7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 err="1">
                          <a:effectLst/>
                        </a:rPr>
                        <a:t>Malationa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548825039"/>
                  </a:ext>
                </a:extLst>
              </a:tr>
              <a:tr h="144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8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Fipronil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888689626"/>
                  </a:ext>
                </a:extLst>
              </a:tr>
              <a:tr h="144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9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2,4-D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818237893"/>
                  </a:ext>
                </a:extLst>
              </a:tr>
              <a:tr h="1448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10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Clorpirifós+Xilol</a:t>
                      </a:r>
                      <a:endParaRPr lang="pt-B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xmlns="" val="1659529181"/>
                  </a:ext>
                </a:extLst>
              </a:tr>
              <a:tr h="74612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TOTAL</a:t>
                      </a:r>
                      <a:endParaRPr lang="pt-B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6649116"/>
                  </a:ext>
                </a:extLst>
              </a:tr>
            </a:tbl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6217FE96-4901-4B97-943E-EEAEAA4A950C}"/>
              </a:ext>
            </a:extLst>
          </p:cNvPr>
          <p:cNvSpPr txBox="1"/>
          <p:nvPr/>
        </p:nvSpPr>
        <p:spPr>
          <a:xfrm>
            <a:off x="2915816" y="2060848"/>
            <a:ext cx="3672408" cy="78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500" dirty="0"/>
              <a:t>PRESENTES NA PORTARIA CONSOLIDADA Nº 5/2017, DO MINISTÉIO DA SAÚDE </a:t>
            </a:r>
            <a:r>
              <a:rPr lang="pt-BR" sz="1500" dirty="0">
                <a:sym typeface="Wingdings" panose="05000000000000000000" pitchFamily="2" charset="2"/>
              </a:rPr>
              <a:t></a:t>
            </a:r>
            <a:endParaRPr lang="pt-BR" sz="1500" dirty="0"/>
          </a:p>
          <a:p>
            <a:r>
              <a:rPr lang="pt-BR" sz="1500" dirty="0"/>
              <a:t>2,4-D, Glifosato, </a:t>
            </a:r>
            <a:r>
              <a:rPr lang="pt-BR" sz="1500" dirty="0" err="1"/>
              <a:t>Clorpirifós</a:t>
            </a:r>
            <a:r>
              <a:rPr lang="pt-BR" sz="1500" dirty="0"/>
              <a:t>, </a:t>
            </a:r>
            <a:r>
              <a:rPr lang="pt-BR" sz="1500" dirty="0" err="1"/>
              <a:t>Atrazina</a:t>
            </a:r>
            <a:endParaRPr lang="pt-BR" sz="15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B7896A81-0597-4045-93C1-3E52E6202BD1}"/>
              </a:ext>
            </a:extLst>
          </p:cNvPr>
          <p:cNvSpPr txBox="1"/>
          <p:nvPr/>
        </p:nvSpPr>
        <p:spPr>
          <a:xfrm>
            <a:off x="720080" y="632068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>
                <a:solidFill>
                  <a:srgbClr val="FF0000"/>
                </a:solidFill>
              </a:rPr>
              <a:t>OBSERVAÇÃO - NOTAS TÉCNICAS APRESENTADAS PELA EMBASA AO NÚCLEO DE DEFESA DA BACIA DO RIO SÃO FRANCISCO, A EMPRESA NÃO REALIZA MONITORAMENTO DE MANCOZEBE E PERMETRINA, PRESENTES NA PORTARIA CONSOLIDADA Nº 5/2017, DO MINISTÉRIO DA SAÚDE</a:t>
            </a:r>
          </a:p>
        </p:txBody>
      </p:sp>
    </p:spTree>
    <p:extLst>
      <p:ext uri="{BB962C8B-B14F-4D97-AF65-F5344CB8AC3E}">
        <p14:creationId xmlns:p14="http://schemas.microsoft.com/office/powerpoint/2010/main" val="168695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457200" y="123837"/>
            <a:ext cx="8205843" cy="162252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3" name="Text Box 2"/>
          <p:cNvSpPr/>
          <p:nvPr/>
        </p:nvSpPr>
        <p:spPr>
          <a:xfrm>
            <a:off x="457200" y="1600200"/>
            <a:ext cx="4003563" cy="477684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4" name="Text Box 3"/>
          <p:cNvSpPr/>
          <p:nvPr/>
        </p:nvSpPr>
        <p:spPr>
          <a:xfrm>
            <a:off x="4660916" y="1600200"/>
            <a:ext cx="4003563" cy="459251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xmlns="" id="{B9375B11-342E-415B-8D3C-D88A317E4A1A}"/>
              </a:ext>
            </a:extLst>
          </p:cNvPr>
          <p:cNvSpPr/>
          <p:nvPr/>
        </p:nvSpPr>
        <p:spPr>
          <a:xfrm>
            <a:off x="36512" y="404664"/>
            <a:ext cx="9144000" cy="96372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b="1" dirty="0">
                <a:solidFill>
                  <a:srgbClr val="FFFFFF"/>
                </a:solidFill>
                <a:latin typeface="Calibri" pitchFamily="34"/>
                <a:ea typeface="Arial" pitchFamily="2"/>
                <a:cs typeface="Arial" pitchFamily="2"/>
              </a:rPr>
              <a:t>NECESSIDADE DO FORTALECIMENTO </a:t>
            </a:r>
            <a:r>
              <a:rPr lang="pt-BR" sz="3000" b="1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DO SISTEMA DE CONTROLE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5DE6AD5-5A89-4EA4-890C-FAF8C5BCE561}"/>
              </a:ext>
            </a:extLst>
          </p:cNvPr>
          <p:cNvSpPr txBox="1">
            <a:spLocks/>
          </p:cNvSpPr>
          <p:nvPr/>
        </p:nvSpPr>
        <p:spPr>
          <a:xfrm>
            <a:off x="473042" y="2273400"/>
            <a:ext cx="8197916" cy="4584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>
            <a:lvl1pPr marL="342717" marR="0" lvl="0" indent="-342717" algn="l" defTabSz="914400" rtl="0" fontAlgn="auto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342717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12" algn="l"/>
                <a:tab pos="3144594" algn="l"/>
                <a:tab pos="3593875" algn="l"/>
                <a:tab pos="4043156" algn="l"/>
                <a:tab pos="4492437" algn="l"/>
                <a:tab pos="4941353" algn="l"/>
                <a:tab pos="5390634" algn="l"/>
                <a:tab pos="5839916" algn="l"/>
                <a:tab pos="6289197" algn="l"/>
                <a:tab pos="6738478" algn="l"/>
                <a:tab pos="7187759" algn="l"/>
                <a:tab pos="7637032" algn="l"/>
                <a:tab pos="8086313" algn="l"/>
                <a:tab pos="8535594" algn="l"/>
                <a:tab pos="8984875" algn="l"/>
              </a:tabLst>
              <a:defRPr lang="pt-BR" sz="3200" b="0" i="0" u="none" strike="noStrike" kern="1200" cap="none" spc="0" baseline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Calibri" pitchFamily="34"/>
                <a:cs typeface="Lucida Sans Unicode" pitchFamily="2"/>
              </a:defRPr>
            </a:lvl1pPr>
            <a:lvl2pPr marL="685800" marR="0" lvl="1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pt-B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</a:lstStyle>
          <a:p>
            <a:pPr marL="460081" indent="-457200" algn="just">
              <a:buFontTx/>
              <a:buChar char="-"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</a:pPr>
            <a:r>
              <a:rPr lang="pt-BR" sz="2000" dirty="0"/>
              <a:t>IMPLEMENTAÇÃO DO SISTEMA DA AGÊNCIA DE DEFESA AGROPECUÁRIA DA BAHIA – ADAB, EM QUE MOSTRA OS AGROTÓXICOS MAIS UTILIZADOS POR REGIÃO;</a:t>
            </a:r>
          </a:p>
          <a:p>
            <a:pPr marL="460081" indent="-457200" algn="just">
              <a:buFontTx/>
              <a:buChar char="-"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</a:pPr>
            <a:r>
              <a:rPr lang="pt-BR" sz="2000" dirty="0"/>
              <a:t>MONITORAMENTO DOS AGROTÓXICOS NA ÁGUA TRATADA E BRUTA, DE ACORDO COM OS MAIS UTILIZADOS POR REGIÃO;</a:t>
            </a:r>
          </a:p>
          <a:p>
            <a:pPr marL="460081" indent="-457200" algn="just">
              <a:buFontTx/>
              <a:buChar char="-"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</a:pPr>
            <a:r>
              <a:rPr lang="pt-BR" sz="2000" dirty="0"/>
              <a:t>IDENTIFICAÇÃO DE CONTAMINAÇÕES PELO USO DE AGROTÓXICOS E COBRANÇA DE SUAS DEVIDAS REMEDIAÇÕES;</a:t>
            </a:r>
          </a:p>
          <a:p>
            <a:pPr marL="460081" indent="-457200" algn="just">
              <a:buFontTx/>
              <a:buChar char="-"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</a:pPr>
            <a:r>
              <a:rPr lang="pt-BR" sz="2000" dirty="0"/>
              <a:t>IMPLEMENTAÇÃO DE PROGRAMA QUE MINIMIZE OS IMPACTOS CAUSADOS PELOS AGROTÓXICOS EM ABELHAS;</a:t>
            </a:r>
          </a:p>
          <a:p>
            <a:pPr marL="460081" indent="-457200" algn="just">
              <a:buFontTx/>
              <a:buChar char="-"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</a:pPr>
            <a:r>
              <a:rPr lang="pt-BR" sz="2000" dirty="0"/>
              <a:t>CAPACITAÇÃO PARA PROFISSIONAIS DE SAÚDE, REFERENTE A DIAGNÓSTICO DE INTOXICAÇÃO POR AGROTÓXICOS;</a:t>
            </a:r>
          </a:p>
          <a:p>
            <a:pPr marL="460081" indent="-457200" algn="just">
              <a:buFontTx/>
              <a:buChar char="-"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</a:pPr>
            <a:r>
              <a:rPr lang="pt-BR" sz="2000" dirty="0"/>
              <a:t>EDUCAÇÃO AMBIENTAL INCENTIVANDO A AGROECOLÓGIA E APRESENTANDO OS IMPACTOS DOS AGROTÓXICOS.</a:t>
            </a:r>
          </a:p>
          <a:p>
            <a:pPr marL="460081" indent="-457200" algn="just">
              <a:buFontTx/>
              <a:buChar char="-"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</a:pPr>
            <a:endParaRPr lang="pt-BR" dirty="0"/>
          </a:p>
          <a:p>
            <a:pPr marL="460081" indent="-457200" algn="ctr">
              <a:buFontTx/>
              <a:buChar char="-"/>
              <a:tabLst>
                <a:tab pos="342717" algn="l"/>
                <a:tab pos="791632" algn="l"/>
                <a:tab pos="1240913" algn="l"/>
                <a:tab pos="1690195" algn="l"/>
                <a:tab pos="2139476" algn="l"/>
                <a:tab pos="2588757" algn="l"/>
                <a:tab pos="3038039" algn="l"/>
                <a:tab pos="3487320" algn="l"/>
                <a:tab pos="3936592" algn="l"/>
                <a:tab pos="4385873" algn="l"/>
                <a:tab pos="4835155" algn="l"/>
                <a:tab pos="5284436" algn="l"/>
                <a:tab pos="5733717" algn="l"/>
                <a:tab pos="6182998" algn="l"/>
                <a:tab pos="6632280" algn="l"/>
                <a:tab pos="7081561" algn="l"/>
                <a:tab pos="7530833" algn="l"/>
                <a:tab pos="7980114" algn="l"/>
                <a:tab pos="8429396" algn="l"/>
                <a:tab pos="8878677" algn="l"/>
                <a:tab pos="9327958" algn="l"/>
              </a:tabLs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456843" y="-387358"/>
            <a:ext cx="8201162" cy="1432078"/>
          </a:xfrm>
        </p:spPr>
        <p:txBody>
          <a:bodyPr/>
          <a:lstStyle/>
          <a:p>
            <a:pPr lvl="0"/>
            <a:r>
              <a:rPr lang="pt-BR"/>
              <a:t>Caminhos ...</a:t>
            </a:r>
          </a:p>
        </p:txBody>
      </p:sp>
      <p:sp>
        <p:nvSpPr>
          <p:cNvPr id="3" name="Espaço Reservado para Texto 2"/>
          <p:cNvSpPr txBox="1">
            <a:spLocks noGrp="1"/>
          </p:cNvSpPr>
          <p:nvPr>
            <p:ph type="body" idx="4294967295"/>
          </p:nvPr>
        </p:nvSpPr>
        <p:spPr>
          <a:xfrm>
            <a:off x="107999" y="1052638"/>
            <a:ext cx="8928000" cy="5400720"/>
          </a:xfrm>
        </p:spPr>
        <p:txBody>
          <a:bodyPr/>
          <a:lstStyle/>
          <a:p>
            <a:pPr lvl="0" indent="-336599"/>
            <a:r>
              <a:rPr lang="pt-BR" sz="3000" dirty="0"/>
              <a:t>-Investir na redução do uso de agrotóxico(PRONARA) e nas produções agroecológicas;</a:t>
            </a:r>
          </a:p>
          <a:p>
            <a:pPr lvl="0" indent="-336599"/>
            <a:r>
              <a:rPr lang="pt-BR" sz="3000" dirty="0"/>
              <a:t>-Combater a pulverização aérea</a:t>
            </a:r>
            <a:r>
              <a:rPr lang="pt-BR" sz="3000" dirty="0" smtClean="0"/>
              <a:t>;</a:t>
            </a:r>
          </a:p>
          <a:p>
            <a:pPr lvl="0" indent="-336599"/>
            <a:r>
              <a:rPr lang="pt-BR" sz="3000" dirty="0" smtClean="0"/>
              <a:t>- Regulamentar a pulverização </a:t>
            </a:r>
            <a:endParaRPr lang="pt-BR" sz="3000" dirty="0"/>
          </a:p>
          <a:p>
            <a:pPr lvl="0" indent="-336599"/>
            <a:r>
              <a:rPr lang="pt-BR" sz="3000" dirty="0"/>
              <a:t>-Responsabilizar agentes pelos ilícitos;</a:t>
            </a:r>
          </a:p>
          <a:p>
            <a:pPr lvl="0" indent="-336599"/>
            <a:r>
              <a:rPr lang="pt-BR" sz="3000" dirty="0"/>
              <a:t>-Assegurar os territórios das comunidades </a:t>
            </a:r>
            <a:r>
              <a:rPr lang="pt-BR" sz="3000" dirty="0" smtClean="0"/>
              <a:t>tradicionais;</a:t>
            </a:r>
            <a:endParaRPr lang="pt-BR" sz="3000" dirty="0"/>
          </a:p>
          <a:p>
            <a:pPr lvl="0" indent="-336599"/>
            <a:r>
              <a:rPr lang="pt-BR" sz="3000" dirty="0"/>
              <a:t>-Ampliar a informação para toda a população sobre agrotóxicos;</a:t>
            </a:r>
          </a:p>
          <a:p>
            <a:pPr lvl="0" indent="-336599"/>
            <a:r>
              <a:rPr lang="pt-BR" sz="3000" dirty="0"/>
              <a:t>-Fortalecer os Fóruns como espaços de interlocução permanente unindo atores e segmentos.</a:t>
            </a:r>
          </a:p>
          <a:p>
            <a:pPr lvl="0" indent="-336599"/>
            <a:endParaRPr lang="pt-BR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236518" y="549362"/>
            <a:ext cx="8713802" cy="519263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1"/>
          <a:lstStyle/>
          <a:p>
            <a:pPr marL="0" marR="0" lvl="0" indent="0" algn="ctr" defTabSz="914400" rtl="0" fontAlgn="auto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8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2"/>
                <a:ea typeface="Lucida Sans Unicode" pitchFamily="2"/>
                <a:cs typeface="Lucida Sans Unicode" pitchFamily="2"/>
              </a:rPr>
              <a:t>OBRIGADA!</a:t>
            </a:r>
          </a:p>
          <a:p>
            <a:pPr marL="0" marR="0" lvl="0" indent="0" algn="ctr" defTabSz="914400" rtl="0" fontAlgn="auto" hangingPunct="1">
              <a:lnSpc>
                <a:spcPct val="150000"/>
              </a:lnSpc>
              <a:spcBef>
                <a:spcPts val="25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0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Arial" pitchFamily="2"/>
              <a:ea typeface="Lucida Sans Unicode" pitchFamily="2"/>
              <a:cs typeface="Lucida Sans Unicode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2"/>
                <a:ea typeface="Lucida Sans Unicode" pitchFamily="2"/>
                <a:cs typeface="Lucida Sans Unicode" pitchFamily="2"/>
              </a:rPr>
              <a:t>Luciana Espinheira da Costa Khoury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200" b="0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2"/>
                <a:ea typeface="Lucida Sans Unicode" pitchFamily="2"/>
                <a:cs typeface="Lucida Sans Unicode" pitchFamily="2"/>
              </a:rPr>
              <a:t>Promotora de Justiça Regional Ambiental de Paulo Afonso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200" b="0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2"/>
                <a:ea typeface="Lucida Sans Unicode" pitchFamily="2"/>
                <a:cs typeface="Lucida Sans Unicode" pitchFamily="2"/>
              </a:rPr>
              <a:t>Coordenadora do Núcleo de Defesa da Bacia do São Francisco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200" b="0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2"/>
                <a:ea typeface="Lucida Sans Unicode" pitchFamily="2"/>
                <a:cs typeface="Lucida Sans Unicode" pitchFamily="2"/>
              </a:rPr>
              <a:t>Coordenadora do Fórum Baiano de Combate aos Impactos dos Agrotóxicos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8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Arial" pitchFamily="2"/>
              <a:ea typeface="Lucida Sans Unicode" pitchFamily="2"/>
              <a:cs typeface="Lucida Sans Unicode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8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Arial" pitchFamily="2"/>
              <a:ea typeface="Lucida Sans Unicode" pitchFamily="2"/>
              <a:cs typeface="Lucida Sans Unicode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2"/>
                <a:ea typeface="Lucida Sans Unicode" pitchFamily="2"/>
                <a:cs typeface="Lucida Sans Unicode" pitchFamily="2"/>
              </a:rPr>
              <a:t>E-mail: </a:t>
            </a:r>
            <a:r>
              <a:rPr lang="pt-BR" sz="2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2"/>
                <a:ea typeface="Lucida Sans Unicode" pitchFamily="2"/>
                <a:cs typeface="Lucida Sans Unicode" pitchFamily="2"/>
              </a:rPr>
              <a:t>luciananusf@gmail.com.br</a:t>
            </a:r>
            <a:endParaRPr lang="pt-BR" sz="2800" b="1" i="0" u="none" strike="noStrike" kern="1200" cap="none" spc="0" baseline="0" dirty="0">
              <a:solidFill>
                <a:srgbClr val="000000"/>
              </a:solidFill>
              <a:uFillTx/>
              <a:latin typeface="Arial" pitchFamily="2"/>
              <a:ea typeface="Lucida Sans Unicode" pitchFamily="2"/>
              <a:cs typeface="Lucida Sans Unicode" pitchFamily="2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b="1" i="0" u="none" strike="noStrike" kern="1200" cap="none" spc="0" baseline="0" dirty="0" err="1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2"/>
                <a:ea typeface="Lucida Sans Unicode" pitchFamily="2"/>
                <a:cs typeface="Lucida Sans Unicode" pitchFamily="2"/>
              </a:rPr>
              <a:t>Tel</a:t>
            </a:r>
            <a:r>
              <a:rPr lang="pt-BR" sz="28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itchFamily="2"/>
                <a:ea typeface="Lucida Sans Unicode" pitchFamily="2"/>
                <a:cs typeface="Lucida Sans Unicode" pitchFamily="2"/>
              </a:rPr>
              <a:t>/fax: (71) 3103-6427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695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8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Arial" pitchFamily="2"/>
              <a:ea typeface="Lucida Sans Unicode" pitchFamily="2"/>
              <a:cs typeface="Lucida Sans Unicode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2249"/>
          <a:stretch>
            <a:fillRect/>
          </a:stretch>
        </p:blipFill>
        <p:spPr>
          <a:xfrm>
            <a:off x="0" y="1728718"/>
            <a:ext cx="9144000" cy="3167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/>
          <p:nvPr/>
        </p:nvSpPr>
        <p:spPr>
          <a:xfrm>
            <a:off x="250920" y="863641"/>
            <a:ext cx="8670962" cy="575928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1"/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200" b="1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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Implantação:</a:t>
            </a:r>
            <a:r>
              <a:rPr lang="pt-BR" sz="20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</a:t>
            </a:r>
            <a:r>
              <a:rPr lang="pt-BR" sz="2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Em 2012, foi implantado o Fórum Baiano de Combate aos Impactos dos Agrotóxicos – FBCA;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0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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Composição: </a:t>
            </a:r>
            <a:r>
              <a:rPr lang="pt-BR" sz="2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organismos públicos, entidades não governamentais e sociedade civil;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0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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Objetivo Geral: </a:t>
            </a:r>
            <a:r>
              <a:rPr lang="pt-BR" sz="2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proporcionar, em âmbito estadual, o debate das questões relacionadas aos agrotóxicos, produtos afins e transgênicos, de modo a fomentar ações integradas de tutela à saúde do trabalhador, do consumidor, da população e do ambiente ante os males causados por estes produtos;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61" algn="l"/>
                <a:tab pos="1346042" algn="l"/>
                <a:tab pos="1795323" algn="l"/>
                <a:tab pos="2244595" algn="l"/>
                <a:tab pos="2693877" algn="l"/>
                <a:tab pos="3143158" algn="l"/>
                <a:tab pos="3592439" algn="l"/>
                <a:tab pos="4041721" algn="l"/>
                <a:tab pos="4491002" algn="l"/>
                <a:tab pos="4940283" algn="l"/>
                <a:tab pos="5389555" algn="l"/>
                <a:tab pos="5838480" algn="l"/>
                <a:tab pos="6287761" algn="l"/>
                <a:tab pos="6737043" algn="l"/>
                <a:tab pos="7186315" algn="l"/>
                <a:tab pos="7635596" algn="l"/>
                <a:tab pos="8084877" algn="l"/>
                <a:tab pos="8534159" algn="l"/>
                <a:tab pos="8983440" algn="l"/>
                <a:tab pos="8985241" algn="l"/>
                <a:tab pos="9434157" algn="l"/>
                <a:tab pos="9883438" algn="l"/>
                <a:tab pos="10332720" algn="l"/>
                <a:tab pos="1078200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0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	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Wingdings" pitchFamily="2"/>
              <a:buChar char="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Parceria com a FPI:</a:t>
            </a:r>
            <a:r>
              <a:rPr lang="pt-BR" sz="22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 </a:t>
            </a:r>
            <a:r>
              <a:rPr lang="pt-BR" sz="2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A partir da 31ª etapa da FPI, em 2013, os técnicos do Programa junto com o Fórum passaram a fazer o diagnóstico da utilização de agrotóxicos pelos município, através da fiscalização de revendas, centros de recebimento de embalagens.</a:t>
            </a:r>
          </a:p>
          <a:p>
            <a:pPr marL="0" marR="0" lvl="0" indent="0" algn="just" defTabSz="914400" rtl="0" fontAlgn="auto" hangingPunct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0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  <a:p>
            <a:pPr marL="0" marR="0" lvl="0" indent="0" algn="just" defTabSz="914400" rtl="0" fontAlgn="auto" hangingPunct="1">
              <a:lnSpc>
                <a:spcPct val="80000"/>
              </a:lnSpc>
              <a:spcBef>
                <a:spcPts val="775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2000" b="0" i="0" u="none" strike="noStrike" kern="1200" cap="none" spc="0" baseline="0">
              <a:solidFill>
                <a:srgbClr val="FFFFFF"/>
              </a:solidFill>
              <a:uFillTx/>
              <a:latin typeface="Arial" pitchFamily="2"/>
              <a:ea typeface="Arial" pitchFamily="2"/>
              <a:cs typeface="Arial" pitchFamily="2"/>
            </a:endParaRPr>
          </a:p>
        </p:txBody>
      </p:sp>
      <p:sp>
        <p:nvSpPr>
          <p:cNvPr id="3" name="Text Box 2"/>
          <p:cNvSpPr/>
          <p:nvPr/>
        </p:nvSpPr>
        <p:spPr>
          <a:xfrm>
            <a:off x="0" y="214198"/>
            <a:ext cx="9144000" cy="79236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8000"/>
          </a:solidFill>
          <a:ln>
            <a:noFill/>
            <a:prstDash val="solid"/>
          </a:ln>
          <a:effectLst>
            <a:outerShdw dist="53962" dir="13500000" algn="tl">
              <a:srgbClr val="000000"/>
            </a:outerShdw>
          </a:effectLst>
        </p:spPr>
        <p:txBody>
          <a:bodyPr vert="horz" wrap="square" lIns="90004" tIns="46798" rIns="90004" bIns="46798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0" u="none" strike="noStrike" kern="1200" cap="none" spc="0" baseline="0">
                <a:solidFill>
                  <a:srgbClr val="FFFFFF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Fórum de Agrotóxicos - FBCA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83281" y="260283"/>
            <a:ext cx="1836718" cy="746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260283"/>
            <a:ext cx="9144000" cy="6356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rcRect l="3778" t="3334" r="4446" b="15834"/>
          <a:stretch>
            <a:fillRect/>
          </a:stretch>
        </p:blipFill>
        <p:spPr>
          <a:xfrm>
            <a:off x="176460" y="823581"/>
            <a:ext cx="4295842" cy="360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7"/>
          <p:cNvPicPr>
            <a:picLocks noChangeAspect="1"/>
          </p:cNvPicPr>
          <p:nvPr/>
        </p:nvPicPr>
        <p:blipFill>
          <a:blip r:embed="rId3"/>
          <a:srcRect l="9130" t="6599" r="37851" b="30185"/>
          <a:stretch>
            <a:fillRect/>
          </a:stretch>
        </p:blipFill>
        <p:spPr>
          <a:xfrm>
            <a:off x="4728947" y="825794"/>
            <a:ext cx="4257675" cy="360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8"/>
          <p:cNvPicPr>
            <a:picLocks noChangeAspect="1"/>
          </p:cNvPicPr>
          <p:nvPr/>
        </p:nvPicPr>
        <p:blipFill>
          <a:blip r:embed="rId4"/>
          <a:srcRect t="6847" r="17568" b="53694"/>
          <a:stretch>
            <a:fillRect/>
          </a:stretch>
        </p:blipFill>
        <p:spPr>
          <a:xfrm>
            <a:off x="176460" y="4638330"/>
            <a:ext cx="4295842" cy="1900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9"/>
          <p:cNvPicPr>
            <a:picLocks noChangeAspect="1"/>
          </p:cNvPicPr>
          <p:nvPr/>
        </p:nvPicPr>
        <p:blipFill>
          <a:blip r:embed="rId5"/>
          <a:srcRect l="24198" t="43935" r="52387" b="26065"/>
          <a:stretch>
            <a:fillRect/>
          </a:stretch>
        </p:blipFill>
        <p:spPr>
          <a:xfrm>
            <a:off x="7219946" y="2781303"/>
            <a:ext cx="1766675" cy="164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10"/>
          <p:cNvPicPr>
            <a:picLocks noChangeAspect="1"/>
          </p:cNvPicPr>
          <p:nvPr/>
        </p:nvPicPr>
        <p:blipFill>
          <a:blip r:embed="rId6"/>
          <a:srcRect l="5778" t="23750" r="33222" b="41964"/>
          <a:stretch>
            <a:fillRect/>
          </a:stretch>
        </p:blipFill>
        <p:spPr>
          <a:xfrm>
            <a:off x="4728947" y="4638330"/>
            <a:ext cx="4257675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/>
          <p:nvPr/>
        </p:nvSpPr>
        <p:spPr>
          <a:xfrm>
            <a:off x="995242" y="67052"/>
            <a:ext cx="7467411" cy="58695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4" tIns="46798" rIns="90004" bIns="46798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1" i="0" u="none" strike="noStrike" kern="0" cap="none" spc="0" baseline="0">
                <a:solidFill>
                  <a:srgbClr val="000000"/>
                </a:solidFill>
                <a:uFillTx/>
                <a:latin typeface="Calibri" pitchFamily="34"/>
                <a:ea typeface="Arial" pitchFamily="2"/>
                <a:cs typeface="Arial" pitchFamily="2"/>
              </a:rPr>
              <a:t>Algumas atividades e construções de 2018</a:t>
            </a:r>
            <a:endParaRPr lang="pt-BR" sz="3200" b="1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ea typeface="Arial" pitchFamily="2"/>
              <a:cs typeface="Arial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ítulo1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CREA CAMARA AGRONOMIA2018 ATUALIZADO</Template>
  <TotalTime>126</TotalTime>
  <Words>1185</Words>
  <Application>Microsoft Office PowerPoint</Application>
  <PresentationFormat>Apresentação na tela (4:3)</PresentationFormat>
  <Paragraphs>328</Paragraphs>
  <Slides>32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44" baseType="lpstr">
      <vt:lpstr>Microsoft YaHei</vt:lpstr>
      <vt:lpstr>Arial</vt:lpstr>
      <vt:lpstr>Arial Black</vt:lpstr>
      <vt:lpstr>Calibri</vt:lpstr>
      <vt:lpstr>Calibri </vt:lpstr>
      <vt:lpstr>Calibri Light</vt:lpstr>
      <vt:lpstr>Lucida Sans Unicode</vt:lpstr>
      <vt:lpstr>Mangal</vt:lpstr>
      <vt:lpstr>Times New Roman</vt:lpstr>
      <vt:lpstr>Wingdings</vt:lpstr>
      <vt:lpstr>Padrão</vt:lpstr>
      <vt:lpstr>Título1</vt:lpstr>
      <vt:lpstr>Apresentação do PowerPoint</vt:lpstr>
      <vt:lpstr>MODELO DE DESENVOLVIMENTO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Caminhos ...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Raphael Rodrigues Rocha</dc:creator>
  <cp:lastModifiedBy>luciana khoury</cp:lastModifiedBy>
  <cp:revision>16</cp:revision>
  <dcterms:created xsi:type="dcterms:W3CDTF">2019-05-27T20:02:48Z</dcterms:created>
  <dcterms:modified xsi:type="dcterms:W3CDTF">2019-10-16T04:20:28Z</dcterms:modified>
</cp:coreProperties>
</file>