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2"/>
  </p:notesMasterIdLst>
  <p:sldIdLst>
    <p:sldId id="256" r:id="rId2"/>
    <p:sldId id="363" r:id="rId3"/>
    <p:sldId id="361" r:id="rId4"/>
    <p:sldId id="362" r:id="rId5"/>
    <p:sldId id="364" r:id="rId6"/>
    <p:sldId id="365" r:id="rId7"/>
    <p:sldId id="366" r:id="rId8"/>
    <p:sldId id="367" r:id="rId9"/>
    <p:sldId id="467" r:id="rId10"/>
    <p:sldId id="466" r:id="rId11"/>
    <p:sldId id="469" r:id="rId12"/>
    <p:sldId id="468" r:id="rId13"/>
    <p:sldId id="417" r:id="rId14"/>
    <p:sldId id="463" r:id="rId15"/>
    <p:sldId id="464" r:id="rId16"/>
    <p:sldId id="342" r:id="rId17"/>
    <p:sldId id="434" r:id="rId18"/>
    <p:sldId id="411" r:id="rId19"/>
    <p:sldId id="412" r:id="rId20"/>
    <p:sldId id="413" r:id="rId21"/>
    <p:sldId id="414" r:id="rId22"/>
    <p:sldId id="381" r:id="rId23"/>
    <p:sldId id="415" r:id="rId24"/>
    <p:sldId id="450" r:id="rId25"/>
    <p:sldId id="416" r:id="rId26"/>
    <p:sldId id="398" r:id="rId27"/>
    <p:sldId id="399" r:id="rId28"/>
    <p:sldId id="400" r:id="rId29"/>
    <p:sldId id="436" r:id="rId30"/>
    <p:sldId id="446" r:id="rId31"/>
    <p:sldId id="455" r:id="rId32"/>
    <p:sldId id="447" r:id="rId33"/>
    <p:sldId id="404" r:id="rId34"/>
    <p:sldId id="451" r:id="rId35"/>
    <p:sldId id="448" r:id="rId36"/>
    <p:sldId id="452" r:id="rId37"/>
    <p:sldId id="449" r:id="rId38"/>
    <p:sldId id="435" r:id="rId39"/>
    <p:sldId id="478" r:id="rId40"/>
    <p:sldId id="479" r:id="rId41"/>
    <p:sldId id="459" r:id="rId42"/>
    <p:sldId id="470" r:id="rId43"/>
    <p:sldId id="471" r:id="rId44"/>
    <p:sldId id="477" r:id="rId45"/>
    <p:sldId id="458" r:id="rId46"/>
    <p:sldId id="403" r:id="rId47"/>
    <p:sldId id="457" r:id="rId48"/>
    <p:sldId id="472" r:id="rId49"/>
    <p:sldId id="473" r:id="rId50"/>
    <p:sldId id="474" r:id="rId51"/>
    <p:sldId id="475" r:id="rId52"/>
    <p:sldId id="462" r:id="rId53"/>
    <p:sldId id="461" r:id="rId54"/>
    <p:sldId id="460" r:id="rId55"/>
    <p:sldId id="392" r:id="rId56"/>
    <p:sldId id="438" r:id="rId57"/>
    <p:sldId id="439" r:id="rId58"/>
    <p:sldId id="442" r:id="rId59"/>
    <p:sldId id="443" r:id="rId60"/>
    <p:sldId id="444" r:id="rId61"/>
    <p:sldId id="480" r:id="rId62"/>
    <p:sldId id="481" r:id="rId63"/>
    <p:sldId id="482" r:id="rId64"/>
    <p:sldId id="483" r:id="rId65"/>
    <p:sldId id="484" r:id="rId66"/>
    <p:sldId id="485" r:id="rId67"/>
    <p:sldId id="486" r:id="rId68"/>
    <p:sldId id="487" r:id="rId69"/>
    <p:sldId id="465" r:id="rId70"/>
    <p:sldId id="331" r:id="rId7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EB4"/>
    <a:srgbClr val="C4DBB7"/>
    <a:srgbClr val="000066"/>
    <a:srgbClr val="000000"/>
    <a:srgbClr val="002570"/>
    <a:srgbClr val="FF0000"/>
    <a:srgbClr val="003399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A50A6D-953F-4302-85F4-D71CBC2FDD4F}" type="datetimeFigureOut">
              <a:rPr lang="pt-BR"/>
              <a:pPr>
                <a:defRPr/>
              </a:pPr>
              <a:t>15/10/2019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6659564-90E2-4D6E-848E-5DE96F14300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12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B163CC-CD8A-4EAD-B86C-41F773F7570C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877" indent="-285722"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2888" indent="-228578"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043" indent="-228578"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199" indent="-228578"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354" indent="-228578" defTabSz="449219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509" indent="-228578" defTabSz="449219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8664" indent="-228578" defTabSz="449219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5819" indent="-228578" defTabSz="449219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BE73562-5E97-4154-8ECC-437ED7579B78}" type="slidenum">
              <a:rPr lang="en-GB" altLang="pt-BR" smtClean="0">
                <a:solidFill>
                  <a:srgbClr val="000000"/>
                </a:solidFill>
                <a:latin typeface="Arial" charset="0"/>
              </a:rPr>
              <a:pPr eaLnBrk="1" hangingPunct="1"/>
              <a:t>23</a:t>
            </a:fld>
            <a:endParaRPr lang="en-GB" altLang="pt-B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79740E-4831-4279-B918-3A995DA9F440}" type="slidenum">
              <a:rPr lang="pt-BR" sz="1200" smtClean="0">
                <a:solidFill>
                  <a:prstClr val="black"/>
                </a:solidFill>
              </a:rPr>
              <a:pPr eaLnBrk="1" hangingPunct="1"/>
              <a:t>2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410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877" indent="-285722"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2888" indent="-228578"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043" indent="-228578"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199" indent="-228578"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354" indent="-228578" defTabSz="449219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509" indent="-228578" defTabSz="449219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8664" indent="-228578" defTabSz="449219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5819" indent="-228578" defTabSz="449219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BE73562-5E97-4154-8ECC-437ED7579B78}" type="slidenum">
              <a:rPr lang="en-GB" altLang="pt-BR" smtClean="0">
                <a:solidFill>
                  <a:srgbClr val="000000"/>
                </a:solidFill>
                <a:latin typeface="Arial" charset="0"/>
              </a:rPr>
              <a:pPr eaLnBrk="1" hangingPunct="1"/>
              <a:t>24</a:t>
            </a:fld>
            <a:endParaRPr lang="en-GB" altLang="pt-B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1pPr>
            <a:lvl2pPr marL="742877" indent="-285722"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2pPr>
            <a:lvl3pPr marL="1142888" indent="-228578"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3pPr>
            <a:lvl4pPr marL="1600043" indent="-228578"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4pPr>
            <a:lvl5pPr marL="2057199" indent="-228578" eaLnBrk="0" hangingPunct="0"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354" indent="-228578" defTabSz="449219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509" indent="-228578" defTabSz="449219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8664" indent="-228578" defTabSz="449219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5819" indent="-228578" defTabSz="449219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tabLst>
                <a:tab pos="723829" algn="l"/>
                <a:tab pos="1447658" algn="l"/>
                <a:tab pos="2171487" algn="l"/>
                <a:tab pos="2895316" algn="l"/>
              </a:tabLst>
              <a:defRPr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BE73562-5E97-4154-8ECC-437ED7579B78}" type="slidenum">
              <a:rPr lang="en-GB" altLang="pt-BR" smtClean="0">
                <a:solidFill>
                  <a:srgbClr val="000000"/>
                </a:solidFill>
                <a:latin typeface="Arial" charset="0"/>
              </a:rPr>
              <a:pPr eaLnBrk="1" hangingPunct="1"/>
              <a:t>25</a:t>
            </a:fld>
            <a:endParaRPr lang="en-GB" altLang="pt-B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63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26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27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28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31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32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33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34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35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36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37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38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39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40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41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42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43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/>
              <a:pPr/>
              <a:t>44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/>
              <a:pPr/>
              <a:t>45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46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54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62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688F86-BAB3-4265-98FE-2B434C5223BC}" type="slidenum">
              <a:rPr lang="es-ES" altLang="pt-BR" smtClean="0">
                <a:cs typeface="Arial" charset="0"/>
              </a:rPr>
              <a:pPr/>
              <a:t>59</a:t>
            </a:fld>
            <a:endParaRPr lang="es-ES" altLang="pt-BR" smtClean="0"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6E1F6-D97B-41A0-9329-DFC2CC076067}" type="slidenum">
              <a:rPr lang="es-ES" altLang="pt-BR" smtClean="0">
                <a:cs typeface="Arial" charset="0"/>
              </a:rPr>
              <a:pPr/>
              <a:t>60</a:t>
            </a:fld>
            <a:endParaRPr lang="es-ES" altLang="pt-BR" smtClean="0"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90973-0D88-4041-80F1-EFA013649711}" type="slidenum">
              <a:rPr lang="pt-BR" smtClean="0"/>
              <a:pPr/>
              <a:t>69</a:t>
            </a:fld>
            <a:endParaRPr lang="pt-B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387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/>
              <a:pPr/>
              <a:t>70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79740E-4831-4279-B918-3A995DA9F440}" type="slidenum">
              <a:rPr lang="pt-BR" sz="1200" smtClean="0">
                <a:solidFill>
                  <a:prstClr val="black"/>
                </a:solidFill>
              </a:rPr>
              <a:pPr eaLnBrk="1" hangingPunct="1"/>
              <a:t>5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9B6229-C127-464A-A927-FCA8DD84F57E}" type="slidenum">
              <a:rPr lang="pt-BR" sz="1200" smtClean="0">
                <a:solidFill>
                  <a:prstClr val="black"/>
                </a:solidFill>
              </a:rPr>
              <a:pPr eaLnBrk="1" hangingPunct="1"/>
              <a:t>6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9B6229-C127-464A-A927-FCA8DD84F57E}" type="slidenum">
              <a:rPr lang="pt-BR" sz="1200" smtClean="0">
                <a:solidFill>
                  <a:prstClr val="black"/>
                </a:solidFill>
              </a:rPr>
              <a:pPr eaLnBrk="1" hangingPunct="1"/>
              <a:t>7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FB641-A391-42C4-9F14-41A428ED3478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pt-BR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pt-BR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48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3482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91A88D68-C03C-4C21-B6E4-EB338C8606C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78FE9-EBB3-4ECC-8E0A-989E50601F8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54922-7FDA-4EC4-BB06-749A28EA9B4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ECFAB-916E-4439-BD81-57CE4958F98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3228-BF51-4008-A753-DADF846EC03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FA59A-F188-4C95-8CD6-E2C1A225751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8BF07-2D97-4B48-87FF-625935BE279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8DFA4-65CA-497C-80D9-5EF76E6EE7A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D21F9-7F59-40CF-9402-455D8943D42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C39D1-9FA1-4C09-ACB0-3FB5D21112E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D812B-4981-4F06-BCAC-40E9049DDC4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C54A03-4132-4CB8-B6BC-E52180FC393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Cebo_raticida1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png"/><Relationship Id="rId3" Type="http://schemas.openxmlformats.org/officeDocument/2006/relationships/image" Target="../media/image10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1.jpe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jpe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image" Target="../media/image78.jpe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jpeg"/><Relationship Id="rId9" Type="http://schemas.openxmlformats.org/officeDocument/2006/relationships/image" Target="../media/image1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hyperlink" Target="http://www.bacaninha.com/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12" Type="http://schemas.openxmlformats.org/officeDocument/2006/relationships/image" Target="../media/image23.gif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hyperlink" Target="http://www.bacaninha.com.br/" TargetMode="External"/><Relationship Id="rId5" Type="http://schemas.openxmlformats.org/officeDocument/2006/relationships/image" Target="../media/image21.jpeg"/><Relationship Id="rId15" Type="http://schemas.openxmlformats.org/officeDocument/2006/relationships/image" Target="../media/image25.gif"/><Relationship Id="rId10" Type="http://schemas.openxmlformats.org/officeDocument/2006/relationships/image" Target="../media/image22.jpeg"/><Relationship Id="rId4" Type="http://schemas.openxmlformats.org/officeDocument/2006/relationships/image" Target="../media/image20.jpeg"/><Relationship Id="rId9" Type="http://schemas.openxmlformats.org/officeDocument/2006/relationships/image" Target="../media/image19.wmf"/><Relationship Id="rId14" Type="http://schemas.openxmlformats.org/officeDocument/2006/relationships/image" Target="../media/image24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3.png"/><Relationship Id="rId4" Type="http://schemas.openxmlformats.org/officeDocument/2006/relationships/oleObject" Target="../embeddings/oleObject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4.png"/><Relationship Id="rId4" Type="http://schemas.openxmlformats.org/officeDocument/2006/relationships/oleObject" Target="../embeddings/oleObject7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.pn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899592" y="980728"/>
            <a:ext cx="8458200" cy="1472952"/>
          </a:xfrm>
        </p:spPr>
        <p:txBody>
          <a:bodyPr/>
          <a:lstStyle/>
          <a:p>
            <a:pPr algn="l" eaLnBrk="1" hangingPunct="1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Agrotóxicos e o impacto sobre a saúde e o meio ambiente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320666"/>
            <a:ext cx="1346302" cy="468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72" y="6347757"/>
            <a:ext cx="2326816" cy="39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563888" y="4869160"/>
            <a:ext cx="5097820" cy="431640"/>
            <a:chOff x="3563888" y="4869160"/>
            <a:chExt cx="5097820" cy="431640"/>
          </a:xfrm>
        </p:grpSpPr>
        <p:sp>
          <p:nvSpPr>
            <p:cNvPr id="8" name="CustomShape 5"/>
            <p:cNvSpPr/>
            <p:nvPr/>
          </p:nvSpPr>
          <p:spPr>
            <a:xfrm>
              <a:off x="4566873" y="4869160"/>
              <a:ext cx="4094835" cy="43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6"/>
            <p:cNvSpPr/>
            <p:nvPr/>
          </p:nvSpPr>
          <p:spPr>
            <a:xfrm>
              <a:off x="3563888" y="4869160"/>
              <a:ext cx="1002778" cy="431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78" y="4186818"/>
            <a:ext cx="2152650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91" y="9411"/>
            <a:ext cx="2428875" cy="97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6873" y="0"/>
            <a:ext cx="4397615" cy="1015663"/>
          </a:xfrm>
          <a:prstGeom prst="rect">
            <a:avLst/>
          </a:prstGeom>
          <a:solidFill>
            <a:srgbClr val="B9DEB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Seminário Agrotóxicos </a:t>
            </a:r>
            <a:r>
              <a:rPr lang="pt-BR" b="1" dirty="0" smtClean="0"/>
              <a:t>e Impactos socioambientais na </a:t>
            </a:r>
            <a:r>
              <a:rPr lang="pt-BR" b="1" dirty="0"/>
              <a:t>Bacia do </a:t>
            </a:r>
            <a:r>
              <a:rPr lang="pt-BR" b="1" dirty="0" smtClean="0"/>
              <a:t>Corrente</a:t>
            </a:r>
          </a:p>
          <a:p>
            <a:r>
              <a:rPr lang="pt-BR" sz="1600" dirty="0" smtClean="0"/>
              <a:t>Bom Jesus da Lapa, 16/10/2019</a:t>
            </a:r>
          </a:p>
          <a:p>
            <a:endParaRPr lang="pt-BR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371703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Jucelino Nery da Conceição Filho</a:t>
            </a:r>
          </a:p>
          <a:p>
            <a:pPr algn="ctr"/>
            <a:r>
              <a:rPr lang="pt-BR" dirty="0" smtClean="0"/>
              <a:t>Farmacêutico Bioquímico</a:t>
            </a:r>
          </a:p>
          <a:p>
            <a:pPr algn="ctr"/>
            <a:r>
              <a:rPr lang="pt-BR" dirty="0" smtClean="0"/>
              <a:t>CIAVE/SESAB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27584" y="1840260"/>
            <a:ext cx="2808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1600" b="1" u="sng" dirty="0">
                <a:solidFill>
                  <a:srgbClr val="002570"/>
                </a:solidFill>
              </a:rPr>
              <a:t>AGENTES</a:t>
            </a:r>
            <a:r>
              <a:rPr lang="pt-BR" sz="1600" b="1" dirty="0">
                <a:solidFill>
                  <a:srgbClr val="002570"/>
                </a:solidFill>
              </a:rPr>
              <a:t>  </a:t>
            </a:r>
            <a:r>
              <a:rPr lang="pt-BR" sz="1600" b="1" u="sng" dirty="0">
                <a:solidFill>
                  <a:srgbClr val="002570"/>
                </a:solidFill>
              </a:rPr>
              <a:t>TÓXICOS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33849" y="1916832"/>
            <a:ext cx="7754385" cy="432048"/>
            <a:chOff x="121618" y="1916832"/>
            <a:chExt cx="7754385" cy="432048"/>
          </a:xfrm>
        </p:grpSpPr>
        <p:sp>
          <p:nvSpPr>
            <p:cNvPr id="14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62398" y="998367"/>
            <a:ext cx="6578930" cy="342401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INTOXICAÇÕES / ENVENENAMENTOS</a:t>
            </a:r>
            <a:endParaRPr lang="pt-BR" altLang="pt-BR" sz="2400" b="1" dirty="0">
              <a:solidFill>
                <a:srgbClr val="002570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26889" y="1987967"/>
            <a:ext cx="8209607" cy="158504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pt-BR" sz="2000" b="1" dirty="0">
              <a:solidFill>
                <a:srgbClr val="00257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pt-BR" sz="2000" b="1" u="sng" dirty="0">
                <a:solidFill>
                  <a:srgbClr val="002570"/>
                </a:solidFill>
                <a:latin typeface="Arial" charset="0"/>
              </a:rPr>
              <a:t>BAHIA:</a:t>
            </a:r>
          </a:p>
          <a:p>
            <a:pPr eaLnBrk="1" hangingPunct="1">
              <a:defRPr/>
            </a:pPr>
            <a:endParaRPr lang="pt-BR" sz="1100" b="1" dirty="0">
              <a:solidFill>
                <a:srgbClr val="002570"/>
              </a:solidFill>
              <a:latin typeface="Arial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pt-BR" sz="1800" b="1" dirty="0">
                <a:solidFill>
                  <a:srgbClr val="002570"/>
                </a:solidFill>
                <a:latin typeface="Arial" charset="0"/>
              </a:rPr>
              <a:t>População:  ~15.000.000        </a:t>
            </a:r>
            <a:r>
              <a:rPr lang="pt-BR" sz="1800" b="1" dirty="0">
                <a:solidFill>
                  <a:srgbClr val="002570"/>
                </a:solidFill>
                <a:latin typeface="Arial" charset="0"/>
                <a:sym typeface="Wingdings" panose="05000000000000000000" pitchFamily="2" charset="2"/>
              </a:rPr>
              <a:t>      </a:t>
            </a:r>
            <a:r>
              <a:rPr lang="pt-BR" sz="1800" b="1" dirty="0">
                <a:solidFill>
                  <a:srgbClr val="002570"/>
                </a:solidFill>
                <a:latin typeface="Arial" charset="0"/>
              </a:rPr>
              <a:t>3% = 450.000 casos / ano</a:t>
            </a:r>
          </a:p>
          <a:p>
            <a:pPr eaLnBrk="1" hangingPunct="1">
              <a:defRPr/>
            </a:pPr>
            <a:endParaRPr lang="pt-BR" sz="1800" b="1" dirty="0">
              <a:solidFill>
                <a:srgbClr val="002570"/>
              </a:solidFill>
              <a:latin typeface="Arial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755576" y="1628800"/>
            <a:ext cx="5976664" cy="300852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just">
              <a:lnSpc>
                <a:spcPct val="65000"/>
              </a:lnSpc>
              <a:spcBef>
                <a:spcPct val="50000"/>
              </a:spcBef>
              <a:spcAft>
                <a:spcPts val="600"/>
              </a:spcAft>
            </a:pPr>
            <a:r>
              <a:rPr lang="pt-BR" altLang="pt-BR" sz="2000" b="1" dirty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sym typeface="Wingdings"/>
              </a:rPr>
              <a:t>Estimativas da OMS  </a:t>
            </a:r>
            <a:r>
              <a:rPr lang="pt-BR" altLang="pt-BR" sz="2000" b="1" dirty="0">
                <a:solidFill>
                  <a:srgbClr val="002570"/>
                </a:solidFill>
                <a:sym typeface="Wingdings" panose="05000000000000000000" pitchFamily="2" charset="2"/>
              </a:rPr>
              <a:t></a:t>
            </a:r>
            <a:r>
              <a:rPr lang="pt-BR" altLang="pt-BR" sz="2000" b="1" dirty="0">
                <a:solidFill>
                  <a:srgbClr val="000099"/>
                </a:solidFill>
                <a:effectLst/>
                <a:latin typeface="Arial" pitchFamily="34" charset="0"/>
                <a:sym typeface="Wingdings" panose="05000000000000000000" pitchFamily="2" charset="2"/>
              </a:rPr>
              <a:t> </a:t>
            </a:r>
            <a:r>
              <a:rPr lang="pt-BR" altLang="pt-BR" sz="2000" b="1" dirty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sym typeface="Wingdings" panose="05000000000000000000" pitchFamily="2" charset="2"/>
              </a:rPr>
              <a:t>  </a:t>
            </a:r>
            <a:r>
              <a:rPr lang="pt-BR" sz="2000" b="1" dirty="0">
                <a:solidFill>
                  <a:srgbClr val="002570"/>
                </a:solidFill>
              </a:rPr>
              <a:t>3%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755576" y="4604877"/>
            <a:ext cx="8064896" cy="1993732"/>
            <a:chOff x="755576" y="4604877"/>
            <a:chExt cx="7726568" cy="1993732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755576" y="4798116"/>
              <a:ext cx="5257279" cy="1800493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pt-BR" sz="1800" b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		</a:t>
              </a:r>
              <a:r>
                <a:rPr lang="pt-BR" sz="1800" b="1" u="sng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7,1% da Estimativa:</a:t>
              </a:r>
              <a:endParaRPr lang="pt-BR" sz="1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FF0000"/>
                  </a:solidFill>
                  <a:latin typeface="Arial" charset="0"/>
                </a:rPr>
                <a:t>		- SUBNOTIFICAÇÃO!!</a:t>
              </a:r>
              <a:endParaRPr lang="pt-BR" sz="1800" b="1" dirty="0">
                <a:solidFill>
                  <a:srgbClr val="002570"/>
                </a:solidFill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lang="pt-BR" sz="1100" dirty="0">
                <a:solidFill>
                  <a:srgbClr val="002570"/>
                </a:solidFill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lang="pt-BR" sz="1100" dirty="0">
                <a:solidFill>
                  <a:srgbClr val="002570"/>
                </a:solidFill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lang="pt-BR" sz="1100" dirty="0">
                <a:solidFill>
                  <a:srgbClr val="002570"/>
                </a:solidFill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pt-BR" sz="1100" dirty="0">
                  <a:solidFill>
                    <a:srgbClr val="002570"/>
                  </a:solidFill>
                  <a:latin typeface="Arial" charset="0"/>
                </a:rPr>
                <a:t>*SINAN/DIS/SESAB.              Dados preliminares.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308" y="4604877"/>
              <a:ext cx="2689836" cy="1993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826889" y="3177088"/>
            <a:ext cx="8209607" cy="1510889"/>
            <a:chOff x="826889" y="3177088"/>
            <a:chExt cx="8209607" cy="1510889"/>
          </a:xfrm>
        </p:grpSpPr>
        <p:grpSp>
          <p:nvGrpSpPr>
            <p:cNvPr id="7" name="Grupo 6"/>
            <p:cNvGrpSpPr/>
            <p:nvPr/>
          </p:nvGrpSpPr>
          <p:grpSpPr>
            <a:xfrm>
              <a:off x="826889" y="3177088"/>
              <a:ext cx="8209607" cy="1510889"/>
              <a:chOff x="826889" y="3177088"/>
              <a:chExt cx="8209607" cy="1510889"/>
            </a:xfrm>
          </p:grpSpPr>
          <p:grpSp>
            <p:nvGrpSpPr>
              <p:cNvPr id="6" name="Grupo 5"/>
              <p:cNvGrpSpPr/>
              <p:nvPr/>
            </p:nvGrpSpPr>
            <p:grpSpPr>
              <a:xfrm>
                <a:off x="826889" y="3606960"/>
                <a:ext cx="8209607" cy="1081017"/>
                <a:chOff x="826889" y="3606960"/>
                <a:chExt cx="8209607" cy="1081017"/>
              </a:xfrm>
            </p:grpSpPr>
            <p:sp>
              <p:nvSpPr>
                <p:cNvPr id="1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826889" y="3764647"/>
                  <a:ext cx="8209607" cy="923330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pt-BR" sz="1800" b="1" dirty="0">
                      <a:solidFill>
                        <a:srgbClr val="002570"/>
                      </a:solidFill>
                      <a:latin typeface="Arial" charset="0"/>
                    </a:rPr>
                    <a:t>Casos Notificados em 2018 </a:t>
                  </a:r>
                  <a:r>
                    <a:rPr lang="pt-BR" sz="1800" dirty="0">
                      <a:solidFill>
                        <a:srgbClr val="002570"/>
                      </a:solidFill>
                      <a:latin typeface="Arial" charset="0"/>
                    </a:rPr>
                    <a:t>(Sinan)*</a:t>
                  </a:r>
                  <a:r>
                    <a:rPr lang="pt-BR" sz="1800" b="1" dirty="0">
                      <a:solidFill>
                        <a:srgbClr val="002570"/>
                      </a:solidFill>
                      <a:latin typeface="Arial" charset="0"/>
                    </a:rPr>
                    <a:t>:</a:t>
                  </a:r>
                </a:p>
                <a:p>
                  <a:pPr eaLnBrk="1" hangingPunct="1">
                    <a:defRPr/>
                  </a:pPr>
                  <a:endParaRPr lang="pt-BR" sz="1800" b="1" dirty="0">
                    <a:solidFill>
                      <a:srgbClr val="002570"/>
                    </a:solidFill>
                    <a:latin typeface="Arial" charset="0"/>
                  </a:endParaRPr>
                </a:p>
                <a:p>
                  <a:pPr eaLnBrk="1" hangingPunct="1">
                    <a:defRPr/>
                  </a:pPr>
                  <a:r>
                    <a:rPr lang="pt-BR" sz="1800" dirty="0">
                      <a:solidFill>
                        <a:srgbClr val="002570"/>
                      </a:solidFill>
                      <a:latin typeface="Arial" charset="0"/>
                    </a:rPr>
                    <a:t>31.770 casos de envenenamento / intoxicação</a:t>
                  </a:r>
                </a:p>
              </p:txBody>
            </p:sp>
            <p:pic>
              <p:nvPicPr>
                <p:cNvPr id="3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2855" y="3606960"/>
                  <a:ext cx="2807617" cy="10224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2815" y="3177088"/>
                <a:ext cx="1117617" cy="104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Retângulo 1"/>
            <p:cNvSpPr/>
            <p:nvPr/>
          </p:nvSpPr>
          <p:spPr>
            <a:xfrm rot="1458157">
              <a:off x="7691486" y="3495819"/>
              <a:ext cx="606710" cy="243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300" b="1" dirty="0">
                  <a:solidFill>
                    <a:srgbClr val="FF0000"/>
                  </a:solidFill>
                  <a:latin typeface="Arial Narrow" pitchFamily="34" charset="0"/>
                  <a:ea typeface="Verdana" pitchFamily="34" charset="0"/>
                  <a:cs typeface="Verdana" pitchFamily="34" charset="0"/>
                </a:rPr>
                <a:t>31.770</a:t>
              </a:r>
            </a:p>
          </p:txBody>
        </p:sp>
      </p:grpSp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EEC67817-CDA5-4DEE-891A-57D5D987B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689992" y="404664"/>
            <a:ext cx="8130480" cy="1143000"/>
          </a:xfrm>
        </p:spPr>
        <p:txBody>
          <a:bodyPr/>
          <a:lstStyle/>
          <a:p>
            <a:pPr eaLnBrk="1" hangingPunct="1"/>
            <a:r>
              <a:rPr lang="pt-BR" sz="3200" dirty="0"/>
              <a:t>INTOXICAÇÕES EXÓGENAS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27584" y="1840260"/>
            <a:ext cx="2808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1600" b="1" u="sng" dirty="0">
                <a:solidFill>
                  <a:srgbClr val="002570"/>
                </a:solidFill>
              </a:rPr>
              <a:t>AGENTES</a:t>
            </a:r>
            <a:r>
              <a:rPr lang="pt-BR" sz="1600" b="1" dirty="0">
                <a:solidFill>
                  <a:srgbClr val="002570"/>
                </a:solidFill>
              </a:rPr>
              <a:t>  </a:t>
            </a:r>
            <a:r>
              <a:rPr lang="pt-BR" sz="1600" b="1" u="sng" dirty="0">
                <a:solidFill>
                  <a:srgbClr val="002570"/>
                </a:solidFill>
              </a:rPr>
              <a:t>TÓXICOS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25791" y="1916832"/>
            <a:ext cx="7754385" cy="432048"/>
            <a:chOff x="121618" y="1916832"/>
            <a:chExt cx="7754385" cy="432048"/>
          </a:xfrm>
        </p:grpSpPr>
        <p:sp>
          <p:nvSpPr>
            <p:cNvPr id="14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755576" y="6525344"/>
            <a:ext cx="7271294" cy="286883"/>
            <a:chOff x="755576" y="6525344"/>
            <a:chExt cx="7271294" cy="28688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428" y="6526519"/>
              <a:ext cx="824442" cy="285708"/>
            </a:xfrm>
            <a:prstGeom prst="rect">
              <a:avLst/>
            </a:prstGeom>
          </p:spPr>
        </p:pic>
        <p:sp>
          <p:nvSpPr>
            <p:cNvPr id="28" name="CaixaDeTexto 27"/>
            <p:cNvSpPr txBox="1"/>
            <p:nvPr/>
          </p:nvSpPr>
          <p:spPr>
            <a:xfrm>
              <a:off x="755576" y="6525344"/>
              <a:ext cx="20882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err="1"/>
                <a:t>Jucelino</a:t>
              </a:r>
              <a:r>
                <a:rPr lang="pt-BR" sz="1000" dirty="0"/>
                <a:t> Nery da Conceição Filho</a:t>
              </a:r>
            </a:p>
          </p:txBody>
        </p:sp>
      </p:grpSp>
      <p:cxnSp>
        <p:nvCxnSpPr>
          <p:cNvPr id="25" name="Conector reto 24"/>
          <p:cNvCxnSpPr/>
          <p:nvPr/>
        </p:nvCxnSpPr>
        <p:spPr>
          <a:xfrm>
            <a:off x="784151" y="6381328"/>
            <a:ext cx="819938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Resultado de imagem para brasao estado da bah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416072"/>
            <a:ext cx="36517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43608" y="1476003"/>
            <a:ext cx="810039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fontAlgn="auto">
              <a:spcBef>
                <a:spcPct val="50000"/>
              </a:spcBef>
              <a:spcAft>
                <a:spcPts val="0"/>
              </a:spcAft>
            </a:pPr>
            <a:r>
              <a:rPr lang="pt-BR" altLang="pt-BR" sz="2400" i="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Informação de Agravos de Notificação (</a:t>
            </a:r>
            <a:r>
              <a:rPr lang="pt-BR" altLang="pt-BR" sz="2400" i="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Sinan</a:t>
            </a:r>
            <a:r>
              <a:rPr lang="pt-BR" altLang="pt-BR" sz="2400" i="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pt-BR" altLang="pt-BR" sz="2400" i="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Tx/>
              <a:buChar char="-"/>
            </a:pPr>
            <a:r>
              <a:rPr lang="pt-BR" altLang="pt-BR" sz="2400" i="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Notificação Compulsória</a:t>
            </a:r>
          </a:p>
          <a:p>
            <a:pPr marL="534988" lvl="1" indent="-179388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altLang="pt-BR" sz="2400" b="0" i="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GM-MS de Consolidação nº 4 de 28/09/2017</a:t>
            </a:r>
          </a:p>
          <a:p>
            <a:pPr marL="534988" lvl="1" indent="-179388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altLang="pt-BR" sz="2400" b="0" i="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SESAB nº 1.290, de 09/11/2017</a:t>
            </a:r>
          </a:p>
          <a:p>
            <a:pPr marL="1085850" lvl="1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altLang="pt-BR" sz="1800" b="0" i="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285750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altLang="pt-BR" sz="1800" b="0" i="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285750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altLang="pt-BR" sz="1800" b="0" i="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285750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altLang="pt-BR" sz="1800" b="0" i="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55" y="4860379"/>
            <a:ext cx="18145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071871E2-08D7-4C70-AB61-624D4990D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794792" y="1124744"/>
            <a:ext cx="8130480" cy="638944"/>
          </a:xfrm>
        </p:spPr>
        <p:txBody>
          <a:bodyPr/>
          <a:lstStyle/>
          <a:p>
            <a:pPr eaLnBrk="1" hangingPunct="1"/>
            <a:r>
              <a:rPr lang="pt-BR" sz="3200" dirty="0" smtClean="0"/>
              <a:t>INTOXICAÇÃO</a:t>
            </a:r>
            <a:endParaRPr lang="pt-BR"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83568" y="2502763"/>
            <a:ext cx="835292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intoxicação é resultante de diversos fatores. Ex.:</a:t>
            </a:r>
          </a:p>
          <a:p>
            <a:pPr marL="800100" lvl="1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hábito da automedicação;</a:t>
            </a:r>
          </a:p>
          <a:p>
            <a:pPr marL="800100" lvl="1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grande disponibilidade de medicamentos e outros produtos nos domicílios;</a:t>
            </a:r>
          </a:p>
          <a:p>
            <a:pPr marL="800100" lvl="1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grande número de produtos disponíveis no mercado;</a:t>
            </a:r>
          </a:p>
          <a:p>
            <a:pPr marL="800100" lvl="1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uso inadequado dos produtos;</a:t>
            </a:r>
          </a:p>
          <a:p>
            <a:pPr marL="800100" lvl="1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falta de percepção de risco. </a:t>
            </a:r>
            <a:endParaRPr lang="pt-BR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21618" y="1916832"/>
            <a:ext cx="7754385" cy="432048"/>
            <a:chOff x="121618" y="1916832"/>
            <a:chExt cx="7754385" cy="432048"/>
          </a:xfrm>
        </p:grpSpPr>
        <p:sp>
          <p:nvSpPr>
            <p:cNvPr id="8" name="Retângulo 7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14070" y="6654552"/>
            <a:ext cx="25337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pt-BR" sz="900" i="0" dirty="0" err="1">
                <a:solidFill>
                  <a:schemeClr val="hlink"/>
                </a:solidFill>
                <a:latin typeface="Arial" charset="0"/>
              </a:rPr>
              <a:t>Jucelino</a:t>
            </a:r>
            <a:r>
              <a:rPr lang="pt-BR" sz="900" i="0" dirty="0">
                <a:solidFill>
                  <a:schemeClr val="hlink"/>
                </a:solidFill>
                <a:latin typeface="Arial" charset="0"/>
              </a:rPr>
              <a:t> Nery da Conceição Filho</a:t>
            </a:r>
          </a:p>
        </p:txBody>
      </p:sp>
      <p:pic>
        <p:nvPicPr>
          <p:cNvPr id="13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14" y="6571297"/>
            <a:ext cx="720080" cy="26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DF00DDC9-640D-417C-8F57-C4F1F864F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5274" y="1917000"/>
            <a:ext cx="7754040" cy="431640"/>
            <a:chOff x="131040" y="1917000"/>
            <a:chExt cx="7754040" cy="431640"/>
          </a:xfrm>
        </p:grpSpPr>
        <p:sp>
          <p:nvSpPr>
            <p:cNvPr id="5" name="CustomShape 5"/>
            <p:cNvSpPr/>
            <p:nvPr/>
          </p:nvSpPr>
          <p:spPr>
            <a:xfrm>
              <a:off x="765000" y="1917000"/>
              <a:ext cx="7120080" cy="43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CustomShape 6"/>
            <p:cNvSpPr/>
            <p:nvPr/>
          </p:nvSpPr>
          <p:spPr>
            <a:xfrm>
              <a:off x="131040" y="1917000"/>
              <a:ext cx="633600" cy="431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" name="CaixaDeTexto 2"/>
          <p:cNvSpPr txBox="1"/>
          <p:nvPr/>
        </p:nvSpPr>
        <p:spPr>
          <a:xfrm>
            <a:off x="899592" y="1095122"/>
            <a:ext cx="77048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n-lt"/>
              </a:rPr>
              <a:t>AGROTÓXICOS</a:t>
            </a:r>
            <a:endParaRPr lang="pt-BR" sz="2400" b="1" dirty="0" smtClean="0">
              <a:latin typeface="+mn-lt"/>
            </a:endParaRPr>
          </a:p>
          <a:p>
            <a:endParaRPr lang="pt-BR" sz="2400" dirty="0" smtClean="0">
              <a:latin typeface="+mn-lt"/>
            </a:endParaRPr>
          </a:p>
          <a:p>
            <a:pPr algn="just"/>
            <a:r>
              <a:rPr lang="pt-BR" sz="2000" dirty="0" smtClean="0">
                <a:latin typeface="+mn-lt"/>
              </a:rPr>
              <a:t>Grupo de substâncias químicas cuja finalidade central é combater “pragas” e doenças presentes na agricultura, visando manter a “produtividade”. </a:t>
            </a:r>
          </a:p>
          <a:p>
            <a:pPr algn="just"/>
            <a:endParaRPr lang="pt-BR" sz="2000" dirty="0" smtClean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algn="just"/>
            <a:r>
              <a:rPr lang="pt-BR" sz="2000" b="1" dirty="0" smtClean="0">
                <a:latin typeface="+mn-lt"/>
              </a:rPr>
              <a:t>Outros Empregos:</a:t>
            </a:r>
          </a:p>
          <a:p>
            <a:pPr algn="just"/>
            <a:endParaRPr lang="pt-BR" sz="2000" b="1" dirty="0" smtClean="0"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+mn-lt"/>
              </a:rPr>
              <a:t>tratamento </a:t>
            </a:r>
            <a:r>
              <a:rPr lang="pt-BR" sz="2000" dirty="0" smtClean="0">
                <a:latin typeface="+mn-lt"/>
              </a:rPr>
              <a:t>de madeiras para </a:t>
            </a:r>
            <a:r>
              <a:rPr lang="pt-BR" sz="2000" dirty="0" smtClean="0">
                <a:latin typeface="+mn-lt"/>
              </a:rPr>
              <a:t>construção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+mn-lt"/>
              </a:rPr>
              <a:t>indústria moveleira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+mn-lt"/>
              </a:rPr>
              <a:t>armazenamento </a:t>
            </a:r>
            <a:r>
              <a:rPr lang="pt-BR" sz="2000" dirty="0" smtClean="0">
                <a:latin typeface="+mn-lt"/>
              </a:rPr>
              <a:t>de grãos e </a:t>
            </a:r>
            <a:r>
              <a:rPr lang="pt-BR" sz="2000" dirty="0" smtClean="0">
                <a:latin typeface="+mn-lt"/>
              </a:rPr>
              <a:t>sementes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+mn-lt"/>
              </a:rPr>
              <a:t>produção </a:t>
            </a:r>
            <a:r>
              <a:rPr lang="pt-BR" sz="2000" dirty="0" smtClean="0">
                <a:latin typeface="+mn-lt"/>
              </a:rPr>
              <a:t>de </a:t>
            </a:r>
            <a:r>
              <a:rPr lang="pt-BR" sz="2000" dirty="0" smtClean="0">
                <a:latin typeface="+mn-lt"/>
              </a:rPr>
              <a:t>flores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+mn-lt"/>
              </a:rPr>
              <a:t>capina química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latin typeface="+mn-lt"/>
              </a:rPr>
              <a:t>combate </a:t>
            </a:r>
            <a:r>
              <a:rPr lang="pt-BR" sz="2000" dirty="0" smtClean="0">
                <a:latin typeface="+mn-lt"/>
              </a:rPr>
              <a:t>às endemias e </a:t>
            </a:r>
            <a:r>
              <a:rPr lang="pt-BR" sz="2000" dirty="0" smtClean="0">
                <a:latin typeface="+mn-lt"/>
              </a:rPr>
              <a:t>epidemias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latin typeface="+mn-lt"/>
              </a:rPr>
              <a:t>e</a:t>
            </a:r>
            <a:r>
              <a:rPr lang="pt-BR" sz="2000" dirty="0" smtClean="0">
                <a:latin typeface="+mn-lt"/>
              </a:rPr>
              <a:t>tc.</a:t>
            </a:r>
            <a:endParaRPr lang="pt-BR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026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grpSp>
        <p:nvGrpSpPr>
          <p:cNvPr id="6" name="Group 4"/>
          <p:cNvGrpSpPr/>
          <p:nvPr/>
        </p:nvGrpSpPr>
        <p:grpSpPr>
          <a:xfrm>
            <a:off x="131040" y="1917000"/>
            <a:ext cx="7754040" cy="431640"/>
            <a:chOff x="131040" y="1917000"/>
            <a:chExt cx="7754040" cy="431640"/>
          </a:xfrm>
        </p:grpSpPr>
        <p:sp>
          <p:nvSpPr>
            <p:cNvPr id="7" name="CustomShape 5"/>
            <p:cNvSpPr/>
            <p:nvPr/>
          </p:nvSpPr>
          <p:spPr>
            <a:xfrm>
              <a:off x="765000" y="1917000"/>
              <a:ext cx="7120080" cy="43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6"/>
            <p:cNvSpPr/>
            <p:nvPr/>
          </p:nvSpPr>
          <p:spPr>
            <a:xfrm>
              <a:off x="131040" y="1917000"/>
              <a:ext cx="633600" cy="431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" name="TextBox 2"/>
          <p:cNvSpPr txBox="1"/>
          <p:nvPr/>
        </p:nvSpPr>
        <p:spPr>
          <a:xfrm>
            <a:off x="3275856" y="-99392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 smtClean="0"/>
              <a:t>Região de Saúde de </a:t>
            </a:r>
          </a:p>
          <a:p>
            <a:pPr lvl="0"/>
            <a:r>
              <a:rPr lang="pt-BR" sz="2800" b="1" dirty="0" smtClean="0"/>
              <a:t>Santa Maria da Vitória</a:t>
            </a:r>
            <a:endParaRPr lang="pt-BR" sz="2800" dirty="0"/>
          </a:p>
        </p:txBody>
      </p:sp>
      <p:grpSp>
        <p:nvGrpSpPr>
          <p:cNvPr id="2067" name="Group 2066"/>
          <p:cNvGrpSpPr/>
          <p:nvPr/>
        </p:nvGrpSpPr>
        <p:grpSpPr>
          <a:xfrm>
            <a:off x="765000" y="839967"/>
            <a:ext cx="8120231" cy="6003285"/>
            <a:chOff x="765000" y="839967"/>
            <a:chExt cx="8120231" cy="600328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281" y="839967"/>
              <a:ext cx="7990950" cy="600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316415" y="913707"/>
              <a:ext cx="568815" cy="446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500"/>
                </a:spcAft>
              </a:pPr>
              <a:r>
                <a:rPr lang="pt-BR" dirty="0" smtClean="0"/>
                <a:t>1</a:t>
              </a:r>
            </a:p>
            <a:p>
              <a:pPr algn="r">
                <a:spcAft>
                  <a:spcPts val="500"/>
                </a:spcAft>
              </a:pPr>
              <a:r>
                <a:rPr lang="pt-BR" dirty="0" smtClean="0"/>
                <a:t>2</a:t>
              </a:r>
            </a:p>
            <a:p>
              <a:pPr algn="r">
                <a:spcAft>
                  <a:spcPts val="500"/>
                </a:spcAft>
              </a:pPr>
              <a:r>
                <a:rPr lang="pt-BR" dirty="0" smtClean="0"/>
                <a:t>3</a:t>
              </a:r>
            </a:p>
            <a:p>
              <a:pPr algn="r">
                <a:spcAft>
                  <a:spcPts val="500"/>
                </a:spcAft>
              </a:pPr>
              <a:r>
                <a:rPr lang="pt-BR" dirty="0" smtClean="0"/>
                <a:t>4</a:t>
              </a:r>
            </a:p>
            <a:p>
              <a:pPr algn="r">
                <a:spcAft>
                  <a:spcPts val="500"/>
                </a:spcAft>
              </a:pPr>
              <a:r>
                <a:rPr lang="pt-BR" dirty="0" smtClean="0"/>
                <a:t>5</a:t>
              </a:r>
            </a:p>
            <a:p>
              <a:pPr algn="r">
                <a:spcAft>
                  <a:spcPts val="500"/>
                </a:spcAft>
              </a:pPr>
              <a:r>
                <a:rPr lang="pt-BR" dirty="0" smtClean="0"/>
                <a:t>6</a:t>
              </a:r>
            </a:p>
            <a:p>
              <a:pPr algn="r">
                <a:spcAft>
                  <a:spcPts val="500"/>
                </a:spcAft>
              </a:pPr>
              <a:r>
                <a:rPr lang="pt-BR" dirty="0" smtClean="0"/>
                <a:t>7</a:t>
              </a:r>
            </a:p>
            <a:p>
              <a:pPr algn="r">
                <a:spcAft>
                  <a:spcPts val="500"/>
                </a:spcAft>
              </a:pPr>
              <a:r>
                <a:rPr lang="pt-BR" dirty="0" smtClean="0"/>
                <a:t>8</a:t>
              </a:r>
            </a:p>
            <a:p>
              <a:pPr algn="r">
                <a:spcAft>
                  <a:spcPts val="500"/>
                </a:spcAft>
              </a:pPr>
              <a:r>
                <a:rPr lang="pt-BR" dirty="0" smtClean="0"/>
                <a:t>9</a:t>
              </a:r>
            </a:p>
            <a:p>
              <a:pPr algn="r">
                <a:spcAft>
                  <a:spcPts val="500"/>
                </a:spcAft>
              </a:pPr>
              <a:r>
                <a:rPr lang="pt-BR" dirty="0" smtClean="0"/>
                <a:t>10</a:t>
              </a:r>
            </a:p>
            <a:p>
              <a:pPr algn="r">
                <a:spcAft>
                  <a:spcPts val="500"/>
                </a:spcAft>
              </a:pPr>
              <a:r>
                <a:rPr lang="pt-BR" dirty="0" smtClean="0"/>
                <a:t>11</a:t>
              </a:r>
            </a:p>
            <a:p>
              <a:pPr algn="r">
                <a:spcAft>
                  <a:spcPts val="500"/>
                </a:spcAft>
              </a:pPr>
              <a:r>
                <a:rPr lang="pt-BR" dirty="0" smtClean="0"/>
                <a:t>12</a:t>
              </a:r>
            </a:p>
            <a:p>
              <a:pPr algn="r">
                <a:spcAft>
                  <a:spcPts val="500"/>
                </a:spcAft>
              </a:pPr>
              <a:r>
                <a:rPr lang="pt-BR" dirty="0" smtClean="0"/>
                <a:t>13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47664" y="4725144"/>
              <a:ext cx="0" cy="36004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403648" y="5024060"/>
              <a:ext cx="216024" cy="49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3</a:t>
              </a:r>
              <a:endParaRPr lang="pt-BR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1187624" y="4365104"/>
              <a:ext cx="216024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99592" y="4293096"/>
              <a:ext cx="244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7</a:t>
              </a:r>
              <a:endParaRPr lang="pt-BR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5000" y="3841609"/>
              <a:ext cx="379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5</a:t>
              </a:r>
              <a:endParaRPr lang="pt-BR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1043608" y="3933056"/>
              <a:ext cx="216024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979712" y="4119145"/>
              <a:ext cx="144016" cy="78601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691680" y="490516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4</a:t>
              </a:r>
              <a:endParaRPr lang="pt-BR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339752" y="3890544"/>
              <a:ext cx="288032" cy="142824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483768" y="537321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10</a:t>
              </a:r>
              <a:endParaRPr lang="pt-BR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483768" y="3933056"/>
              <a:ext cx="360040" cy="97210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699792" y="486916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11</a:t>
              </a:r>
              <a:endParaRPr lang="pt-BR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735796" y="3717032"/>
              <a:ext cx="540060" cy="165943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131840" y="53012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1</a:t>
              </a:r>
              <a:endParaRPr lang="pt-BR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043608" y="3284984"/>
              <a:ext cx="1080120" cy="43204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" name="TextBox 2047"/>
            <p:cNvSpPr txBox="1"/>
            <p:nvPr/>
          </p:nvSpPr>
          <p:spPr>
            <a:xfrm>
              <a:off x="765000" y="3145087"/>
              <a:ext cx="278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8</a:t>
              </a:r>
              <a:endParaRPr lang="pt-BR" dirty="0"/>
            </a:p>
          </p:txBody>
        </p:sp>
        <p:cxnSp>
          <p:nvCxnSpPr>
            <p:cNvPr id="2051" name="Straight Connector 2050"/>
            <p:cNvCxnSpPr/>
            <p:nvPr/>
          </p:nvCxnSpPr>
          <p:spPr>
            <a:xfrm flipH="1" flipV="1">
              <a:off x="1079337" y="2088576"/>
              <a:ext cx="1173659" cy="158421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" name="TextBox 2051"/>
            <p:cNvSpPr txBox="1"/>
            <p:nvPr/>
          </p:nvSpPr>
          <p:spPr>
            <a:xfrm>
              <a:off x="899592" y="1806036"/>
              <a:ext cx="304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2</a:t>
              </a:r>
              <a:endParaRPr lang="pt-BR" dirty="0"/>
            </a:p>
          </p:txBody>
        </p:sp>
        <p:cxnSp>
          <p:nvCxnSpPr>
            <p:cNvPr id="2054" name="Straight Connector 2053"/>
            <p:cNvCxnSpPr/>
            <p:nvPr/>
          </p:nvCxnSpPr>
          <p:spPr>
            <a:xfrm flipH="1" flipV="1">
              <a:off x="1835696" y="2088576"/>
              <a:ext cx="576064" cy="158421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7" name="TextBox 2056"/>
            <p:cNvSpPr txBox="1"/>
            <p:nvPr/>
          </p:nvSpPr>
          <p:spPr>
            <a:xfrm>
              <a:off x="1619672" y="1806036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9</a:t>
              </a:r>
              <a:endParaRPr lang="pt-BR" dirty="0"/>
            </a:p>
          </p:txBody>
        </p:sp>
        <p:cxnSp>
          <p:nvCxnSpPr>
            <p:cNvPr id="2059" name="Straight Connector 2058"/>
            <p:cNvCxnSpPr/>
            <p:nvPr/>
          </p:nvCxnSpPr>
          <p:spPr>
            <a:xfrm flipH="1" flipV="1">
              <a:off x="2051720" y="1628800"/>
              <a:ext cx="432048" cy="187220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0" name="TextBox 2059"/>
            <p:cNvSpPr txBox="1"/>
            <p:nvPr/>
          </p:nvSpPr>
          <p:spPr>
            <a:xfrm>
              <a:off x="1835696" y="134076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12</a:t>
              </a:r>
              <a:endParaRPr lang="pt-BR" dirty="0"/>
            </a:p>
          </p:txBody>
        </p:sp>
        <p:cxnSp>
          <p:nvCxnSpPr>
            <p:cNvPr id="2062" name="Straight Connector 2061"/>
            <p:cNvCxnSpPr/>
            <p:nvPr/>
          </p:nvCxnSpPr>
          <p:spPr>
            <a:xfrm flipH="1" flipV="1">
              <a:off x="2483768" y="1167256"/>
              <a:ext cx="216024" cy="230425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TextBox 2062"/>
            <p:cNvSpPr txBox="1"/>
            <p:nvPr/>
          </p:nvSpPr>
          <p:spPr>
            <a:xfrm>
              <a:off x="2252996" y="854715"/>
              <a:ext cx="48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13</a:t>
              </a:r>
              <a:endParaRPr lang="pt-BR" dirty="0"/>
            </a:p>
          </p:txBody>
        </p:sp>
        <p:cxnSp>
          <p:nvCxnSpPr>
            <p:cNvPr id="2065" name="Straight Connector 2064"/>
            <p:cNvCxnSpPr/>
            <p:nvPr/>
          </p:nvCxnSpPr>
          <p:spPr>
            <a:xfrm>
              <a:off x="2252996" y="4293096"/>
              <a:ext cx="0" cy="126478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6" name="TextBox 2065"/>
            <p:cNvSpPr txBox="1"/>
            <p:nvPr/>
          </p:nvSpPr>
          <p:spPr>
            <a:xfrm>
              <a:off x="2095964" y="551723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6</a:t>
              </a:r>
              <a:endParaRPr lang="pt-BR" dirty="0"/>
            </a:p>
          </p:txBody>
        </p:sp>
      </p:grpSp>
      <p:sp>
        <p:nvSpPr>
          <p:cNvPr id="2068" name="TextBox 2067"/>
          <p:cNvSpPr txBox="1"/>
          <p:nvPr/>
        </p:nvSpPr>
        <p:spPr>
          <a:xfrm>
            <a:off x="5580112" y="570189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296.072 HABITANTES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59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grpSp>
        <p:nvGrpSpPr>
          <p:cNvPr id="6" name="Group 4"/>
          <p:cNvGrpSpPr/>
          <p:nvPr/>
        </p:nvGrpSpPr>
        <p:grpSpPr>
          <a:xfrm>
            <a:off x="131040" y="1917000"/>
            <a:ext cx="7754040" cy="431640"/>
            <a:chOff x="131040" y="1917000"/>
            <a:chExt cx="7754040" cy="431640"/>
          </a:xfrm>
        </p:grpSpPr>
        <p:sp>
          <p:nvSpPr>
            <p:cNvPr id="7" name="CustomShape 5"/>
            <p:cNvSpPr/>
            <p:nvPr/>
          </p:nvSpPr>
          <p:spPr>
            <a:xfrm>
              <a:off x="765000" y="1917000"/>
              <a:ext cx="7120080" cy="43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6"/>
            <p:cNvSpPr/>
            <p:nvPr/>
          </p:nvSpPr>
          <p:spPr>
            <a:xfrm>
              <a:off x="131040" y="1917000"/>
              <a:ext cx="633600" cy="431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" name="TextBox 2"/>
          <p:cNvSpPr txBox="1"/>
          <p:nvPr/>
        </p:nvSpPr>
        <p:spPr>
          <a:xfrm>
            <a:off x="3203848" y="-27384"/>
            <a:ext cx="5940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 smtClean="0"/>
              <a:t>Epidemiologia da Intoxicação por Agrotóxicos na Região de Saúde de Santa Maria </a:t>
            </a:r>
            <a:r>
              <a:rPr lang="pt-BR" sz="2400" dirty="0"/>
              <a:t>d</a:t>
            </a:r>
            <a:r>
              <a:rPr lang="pt-BR" sz="2400" dirty="0" smtClean="0"/>
              <a:t>a Vitória, 2018</a:t>
            </a:r>
            <a:endParaRPr lang="pt-BR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90762"/>
              </p:ext>
            </p:extLst>
          </p:nvPr>
        </p:nvGraphicFramePr>
        <p:xfrm>
          <a:off x="1050665" y="1700807"/>
          <a:ext cx="7553782" cy="360625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73263"/>
                <a:gridCol w="1008112"/>
                <a:gridCol w="1224136"/>
                <a:gridCol w="1440160"/>
                <a:gridCol w="1008111"/>
              </a:tblGrid>
              <a:tr h="10081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>
                          <a:effectLst/>
                        </a:rPr>
                        <a:t>Município </a:t>
                      </a:r>
                      <a:r>
                        <a:rPr lang="pt-BR" sz="1900" b="1" u="none" strike="noStrike" dirty="0" smtClean="0">
                          <a:effectLst/>
                        </a:rPr>
                        <a:t>de Ocorrência</a:t>
                      </a:r>
                      <a:endParaRPr lang="pt-BR" sz="19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>
                          <a:effectLst/>
                        </a:rPr>
                        <a:t>Ign</a:t>
                      </a:r>
                      <a:r>
                        <a:rPr lang="pt-BR" sz="1900" b="1" u="none" strike="noStrike" dirty="0" smtClean="0">
                          <a:effectLst/>
                        </a:rPr>
                        <a:t>/ Branco</a:t>
                      </a:r>
                      <a:endParaRPr lang="pt-BR" sz="19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>
                          <a:effectLst/>
                        </a:rPr>
                        <a:t>Cura sem sequela</a:t>
                      </a:r>
                      <a:endParaRPr lang="pt-BR" sz="19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>
                          <a:effectLst/>
                        </a:rPr>
                        <a:t>Óbito por intoxicação Exógena</a:t>
                      </a:r>
                      <a:endParaRPr lang="pt-BR" sz="19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>
                          <a:effectLst/>
                        </a:rPr>
                        <a:t>Total</a:t>
                      </a:r>
                      <a:endParaRPr lang="pt-BR" sz="19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>
                          <a:effectLst/>
                        </a:rPr>
                        <a:t>Correntina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171450" marR="9525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-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1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-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>
                          <a:effectLst/>
                        </a:rPr>
                        <a:t>Feira da Mata*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1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-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-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>
                          <a:effectLst/>
                        </a:rPr>
                        <a:t>Santana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171450" marR="9525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-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-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1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155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>
                          <a:effectLst/>
                        </a:rPr>
                        <a:t>Santa Maria da Vitória*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-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-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1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>
                          <a:effectLst/>
                        </a:rPr>
                        <a:t>Serra do Ramalho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171450" marR="9525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1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-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-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>
                          <a:effectLst/>
                        </a:rPr>
                        <a:t>Serra Dourada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171450" marR="9525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-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1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>
                          <a:effectLst/>
                        </a:rPr>
                        <a:t>-</a:t>
                      </a:r>
                      <a:endParaRPr lang="pt-BR" sz="1800" b="1" i="0" u="none" strike="noStrike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171450" marR="9525" marT="28575" marB="2857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</a:rPr>
                        <a:t>2</a:t>
                      </a:r>
                      <a:endParaRPr lang="pt-BR" sz="1800" b="1" i="0" u="none" strike="noStrike" dirty="0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</a:rPr>
                        <a:t>2</a:t>
                      </a:r>
                      <a:endParaRPr lang="pt-BR" sz="1800" b="1" i="0" u="none" strike="noStrike" dirty="0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</a:rPr>
                        <a:t>2</a:t>
                      </a:r>
                      <a:endParaRPr lang="pt-BR" sz="1800" b="1" i="0" u="none" strike="noStrike" dirty="0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u="none" strike="noStrike" dirty="0">
                          <a:effectLst/>
                        </a:rPr>
                        <a:t>6</a:t>
                      </a:r>
                      <a:endParaRPr lang="pt-BR" sz="1800" b="1" i="0" u="none" strike="noStrike" dirty="0">
                        <a:solidFill>
                          <a:srgbClr val="0F314A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171450" marT="28575" marB="28575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0665" y="5445224"/>
            <a:ext cx="7553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*Registrado apenas pelo CIAVE</a:t>
            </a:r>
          </a:p>
          <a:p>
            <a:r>
              <a:rPr lang="pt-BR" dirty="0" smtClean="0"/>
              <a:t>Fontes: 1) SINAN/DIVEP/SUVISA/SESAB; 2) DATATOX/CIAVE/SESAB</a:t>
            </a:r>
          </a:p>
          <a:p>
            <a:endParaRPr lang="pt-BR" dirty="0"/>
          </a:p>
          <a:p>
            <a:pPr lvl="0"/>
            <a:r>
              <a:rPr lang="pt-BR" dirty="0" smtClean="0"/>
              <a:t>Obs.: 56 intoxicações por diferentes agentes químicos.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4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grpSp>
        <p:nvGrpSpPr>
          <p:cNvPr id="6" name="Group 4"/>
          <p:cNvGrpSpPr/>
          <p:nvPr/>
        </p:nvGrpSpPr>
        <p:grpSpPr>
          <a:xfrm>
            <a:off x="131040" y="1917000"/>
            <a:ext cx="7754040" cy="431640"/>
            <a:chOff x="131040" y="1917000"/>
            <a:chExt cx="7754040" cy="431640"/>
          </a:xfrm>
        </p:grpSpPr>
        <p:sp>
          <p:nvSpPr>
            <p:cNvPr id="7" name="CustomShape 5"/>
            <p:cNvSpPr/>
            <p:nvPr/>
          </p:nvSpPr>
          <p:spPr>
            <a:xfrm>
              <a:off x="765000" y="1917000"/>
              <a:ext cx="7120080" cy="43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6"/>
            <p:cNvSpPr/>
            <p:nvPr/>
          </p:nvSpPr>
          <p:spPr>
            <a:xfrm>
              <a:off x="131040" y="1917000"/>
              <a:ext cx="633600" cy="431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77" y="2204863"/>
            <a:ext cx="2497548" cy="322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0665" y="1556792"/>
            <a:ext cx="20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Agro é Pop!</a:t>
            </a:r>
            <a:endParaRPr lang="pt-B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5000" y="2538770"/>
            <a:ext cx="2510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Mais agrotóxicos no mercado </a:t>
            </a:r>
            <a:r>
              <a:rPr lang="pt-BR" b="1" dirty="0" smtClean="0">
                <a:sym typeface="Wingdings" panose="05000000000000000000" pitchFamily="2" charset="2"/>
              </a:rPr>
              <a:t> </a:t>
            </a:r>
            <a:r>
              <a:rPr lang="pt-BR" b="1" dirty="0" smtClean="0">
                <a:sym typeface="Wingdings" panose="05000000000000000000" pitchFamily="2" charset="2"/>
              </a:rPr>
              <a:t>redução de preços</a:t>
            </a:r>
            <a:endParaRPr lang="pt-BR" b="1" dirty="0" smtClean="0">
              <a:sym typeface="Wingdings" panose="05000000000000000000" pitchFamily="2" charset="2"/>
            </a:endParaRPr>
          </a:p>
          <a:p>
            <a:endParaRPr lang="pt-BR" b="1" dirty="0">
              <a:sym typeface="Wingdings" panose="05000000000000000000" pitchFamily="2" charset="2"/>
            </a:endParaRPr>
          </a:p>
          <a:p>
            <a:r>
              <a:rPr lang="pt-BR" b="1" dirty="0" smtClean="0">
                <a:sym typeface="Wingdings" panose="05000000000000000000" pitchFamily="2" charset="2"/>
              </a:rPr>
              <a:t>410 novos produtos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8" y="47878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Novo marco legal: reclassificação</a:t>
            </a:r>
            <a:endParaRPr lang="pt-BR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372200" y="1708193"/>
            <a:ext cx="2592288" cy="3735290"/>
            <a:chOff x="6372200" y="1708193"/>
            <a:chExt cx="2592288" cy="3735290"/>
          </a:xfrm>
        </p:grpSpPr>
        <p:sp>
          <p:nvSpPr>
            <p:cNvPr id="10" name="TextBox 9"/>
            <p:cNvSpPr txBox="1"/>
            <p:nvPr/>
          </p:nvSpPr>
          <p:spPr>
            <a:xfrm>
              <a:off x="6516216" y="1708193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O agro e o tóxico</a:t>
              </a:r>
              <a:r>
                <a:rPr lang="pt-BR" b="1" dirty="0" smtClean="0"/>
                <a:t>!</a:t>
              </a:r>
              <a:endParaRPr lang="pt-BR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16216" y="3131676"/>
              <a:ext cx="2081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Mais uso</a:t>
              </a:r>
              <a:endParaRPr lang="pt-BR" b="1" dirty="0" smtClean="0">
                <a:sym typeface="Wingdings" panose="05000000000000000000" pitchFamily="2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72200" y="4797152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/>
                <a:t>Falsa impressão de diminuição do perigo</a:t>
              </a:r>
              <a:endParaRPr lang="pt-BR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55976" y="1076543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rgbClr val="FF0000"/>
                </a:solidFill>
              </a:rPr>
              <a:t>?</a:t>
            </a:r>
            <a:endParaRPr lang="pt-BR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grpSp>
        <p:nvGrpSpPr>
          <p:cNvPr id="6" name="Group 4"/>
          <p:cNvGrpSpPr/>
          <p:nvPr/>
        </p:nvGrpSpPr>
        <p:grpSpPr>
          <a:xfrm>
            <a:off x="115274" y="1917000"/>
            <a:ext cx="7754040" cy="431640"/>
            <a:chOff x="131040" y="1917000"/>
            <a:chExt cx="7754040" cy="431640"/>
          </a:xfrm>
        </p:grpSpPr>
        <p:sp>
          <p:nvSpPr>
            <p:cNvPr id="7" name="CustomShape 5"/>
            <p:cNvSpPr/>
            <p:nvPr/>
          </p:nvSpPr>
          <p:spPr>
            <a:xfrm>
              <a:off x="765000" y="1917000"/>
              <a:ext cx="7120080" cy="43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6"/>
            <p:cNvSpPr/>
            <p:nvPr/>
          </p:nvSpPr>
          <p:spPr>
            <a:xfrm>
              <a:off x="131040" y="1917000"/>
              <a:ext cx="633600" cy="431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31921"/>
            <a:ext cx="2497548" cy="322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1303601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rgbClr val="FF0000"/>
                </a:solidFill>
              </a:rPr>
              <a:t>?</a:t>
            </a:r>
            <a:endParaRPr lang="pt-BR" sz="7200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0836" y="2420888"/>
            <a:ext cx="2497548" cy="322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44208" y="129256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t-BR" sz="7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7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5274" y="1917000"/>
            <a:ext cx="7754040" cy="431640"/>
            <a:chOff x="131040" y="1917000"/>
            <a:chExt cx="7754040" cy="431640"/>
          </a:xfrm>
        </p:grpSpPr>
        <p:sp>
          <p:nvSpPr>
            <p:cNvPr id="5" name="CustomShape 5"/>
            <p:cNvSpPr/>
            <p:nvPr/>
          </p:nvSpPr>
          <p:spPr>
            <a:xfrm>
              <a:off x="765000" y="1917000"/>
              <a:ext cx="7120080" cy="43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CustomShape 6"/>
            <p:cNvSpPr/>
            <p:nvPr/>
          </p:nvSpPr>
          <p:spPr>
            <a:xfrm>
              <a:off x="131040" y="1917000"/>
              <a:ext cx="633600" cy="431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1371600" y="1571625"/>
            <a:ext cx="7772400" cy="1019175"/>
          </a:xfrm>
        </p:spPr>
        <p:txBody>
          <a:bodyPr>
            <a:normAutofit fontScale="90000"/>
          </a:bodyPr>
          <a:lstStyle/>
          <a:p>
            <a:r>
              <a:rPr lang="pt-BR" altLang="pt-BR" sz="3200" smtClean="0"/>
              <a:t>Vamos ver como os agrotóxicos  se classificam</a:t>
            </a:r>
          </a:p>
        </p:txBody>
      </p:sp>
      <p:pic>
        <p:nvPicPr>
          <p:cNvPr id="23555" name="Picture 5" descr="http://3.bp.blogspot.com/-rnLwjNCxqQ0/UBljWt66WFI/AAAAAAAABbE/2xAkAml-1ao/s400/Classificar+hot%C3%A9i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928938"/>
            <a:ext cx="41925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5973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/>
          <p:nvPr/>
        </p:nvGrpSpPr>
        <p:grpSpPr>
          <a:xfrm>
            <a:off x="115274" y="1917000"/>
            <a:ext cx="7754040" cy="431640"/>
            <a:chOff x="131040" y="1917000"/>
            <a:chExt cx="7754040" cy="431640"/>
          </a:xfrm>
        </p:grpSpPr>
        <p:sp>
          <p:nvSpPr>
            <p:cNvPr id="7" name="CustomShape 5"/>
            <p:cNvSpPr/>
            <p:nvPr/>
          </p:nvSpPr>
          <p:spPr>
            <a:xfrm>
              <a:off x="765000" y="1917000"/>
              <a:ext cx="7120080" cy="43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6"/>
            <p:cNvSpPr/>
            <p:nvPr/>
          </p:nvSpPr>
          <p:spPr>
            <a:xfrm>
              <a:off x="131040" y="1917000"/>
              <a:ext cx="633600" cy="431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760474" y="0"/>
            <a:ext cx="7793038" cy="10747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defTabSz="449263">
              <a:buClr>
                <a:srgbClr val="333399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 dirty="0" err="1">
                <a:latin typeface="Tw Cen MT" pitchFamily="34" charset="0"/>
              </a:rPr>
              <a:t>Classificação</a:t>
            </a:r>
            <a:r>
              <a:rPr lang="en-GB" altLang="pt-BR" sz="3200" dirty="0">
                <a:latin typeface="Tw Cen MT" pitchFamily="34" charset="0"/>
              </a:rPr>
              <a:t> </a:t>
            </a:r>
            <a:r>
              <a:rPr lang="en-GB" altLang="pt-BR" sz="3200" dirty="0" smtClean="0">
                <a:latin typeface="Tw Cen MT" pitchFamily="34" charset="0"/>
              </a:rPr>
              <a:t>– </a:t>
            </a:r>
            <a:r>
              <a:rPr lang="en-GB" altLang="pt-BR" sz="3200" dirty="0" err="1" smtClean="0">
                <a:latin typeface="Tw Cen MT" pitchFamily="34" charset="0"/>
              </a:rPr>
              <a:t>Quanto</a:t>
            </a:r>
            <a:r>
              <a:rPr lang="en-GB" altLang="pt-BR" sz="3200" dirty="0" smtClean="0">
                <a:latin typeface="Tw Cen MT" pitchFamily="34" charset="0"/>
              </a:rPr>
              <a:t> </a:t>
            </a:r>
            <a:r>
              <a:rPr lang="en-GB" altLang="pt-BR" sz="3200" dirty="0" err="1">
                <a:latin typeface="Tw Cen MT" pitchFamily="34" charset="0"/>
              </a:rPr>
              <a:t>ao</a:t>
            </a:r>
            <a:r>
              <a:rPr lang="en-GB" altLang="pt-BR" sz="3200" dirty="0">
                <a:latin typeface="Tw Cen MT" pitchFamily="34" charset="0"/>
              </a:rPr>
              <a:t>  </a:t>
            </a:r>
            <a:r>
              <a:rPr lang="en-GB" altLang="pt-BR" sz="3200" dirty="0" err="1">
                <a:latin typeface="Tw Cen MT" pitchFamily="34" charset="0"/>
              </a:rPr>
              <a:t>Organismo</a:t>
            </a:r>
            <a:r>
              <a:rPr lang="en-GB" altLang="pt-BR" sz="3200" dirty="0">
                <a:latin typeface="Tw Cen MT" pitchFamily="34" charset="0"/>
              </a:rPr>
              <a:t> </a:t>
            </a:r>
            <a:r>
              <a:rPr lang="en-GB" altLang="pt-BR" sz="3200" dirty="0" err="1">
                <a:latin typeface="Tw Cen MT" pitchFamily="34" charset="0"/>
              </a:rPr>
              <a:t>alvo</a:t>
            </a:r>
            <a:endParaRPr lang="en-GB" altLang="pt-BR" sz="3200" dirty="0">
              <a:latin typeface="Tw Cen MT" pitchFamily="34" charset="0"/>
            </a:endParaRPr>
          </a:p>
          <a:p>
            <a:pPr algn="ctr" defTabSz="449263">
              <a:buClr>
                <a:srgbClr val="333399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 dirty="0">
                <a:latin typeface="Tw Cen MT" pitchFamily="34" charset="0"/>
              </a:rPr>
              <a:t>(Para que se </a:t>
            </a:r>
            <a:r>
              <a:rPr lang="en-GB" altLang="pt-BR" sz="3200" dirty="0" err="1">
                <a:latin typeface="Tw Cen MT" pitchFamily="34" charset="0"/>
              </a:rPr>
              <a:t>utiliza</a:t>
            </a:r>
            <a:r>
              <a:rPr lang="en-GB" altLang="pt-BR" sz="3200" dirty="0">
                <a:latin typeface="Tw Cen MT" pitchFamily="34" charset="0"/>
              </a:rPr>
              <a:t>)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690190" y="1989138"/>
            <a:ext cx="3810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 b="1" dirty="0" err="1">
                <a:latin typeface="Tw Cen MT" pitchFamily="34" charset="0"/>
              </a:rPr>
              <a:t>Inseticida</a:t>
            </a:r>
            <a:endParaRPr lang="en-GB" altLang="pt-BR" sz="2900" b="1" dirty="0">
              <a:latin typeface="Tw Cen MT" pitchFamily="34" charset="0"/>
            </a:endParaRPr>
          </a:p>
          <a:p>
            <a:pPr marL="741363" lvl="1" indent="-284163" defTabSz="449263">
              <a:spcBef>
                <a:spcPts val="700"/>
              </a:spcBef>
              <a:buClr>
                <a:schemeClr val="accent2"/>
              </a:buClr>
              <a:buSzPct val="4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 dirty="0">
                <a:latin typeface="Tw Cen MT" pitchFamily="34" charset="0"/>
              </a:rPr>
              <a:t> </a:t>
            </a:r>
            <a:r>
              <a:rPr lang="en-GB" altLang="pt-BR" sz="2900" dirty="0" err="1">
                <a:latin typeface="Tw Cen MT" pitchFamily="34" charset="0"/>
              </a:rPr>
              <a:t>Larvicida</a:t>
            </a:r>
            <a:endParaRPr lang="en-GB" altLang="pt-BR" sz="2900" dirty="0">
              <a:latin typeface="Tw Cen MT" pitchFamily="34" charset="0"/>
            </a:endParaRPr>
          </a:p>
          <a:p>
            <a:pPr marL="741363" lvl="1" indent="-284163" defTabSz="449263">
              <a:spcBef>
                <a:spcPts val="700"/>
              </a:spcBef>
              <a:buClr>
                <a:schemeClr val="accent2"/>
              </a:buClr>
              <a:buSzPct val="4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 dirty="0">
                <a:latin typeface="Tw Cen MT" pitchFamily="34" charset="0"/>
              </a:rPr>
              <a:t> </a:t>
            </a:r>
            <a:r>
              <a:rPr lang="en-GB" altLang="pt-BR" sz="2900" dirty="0" err="1">
                <a:latin typeface="Tw Cen MT" pitchFamily="34" charset="0"/>
              </a:rPr>
              <a:t>Formicida</a:t>
            </a:r>
            <a:endParaRPr lang="en-GB" altLang="pt-BR" sz="2900" dirty="0">
              <a:latin typeface="Tw Cen MT" pitchFamily="34" charset="0"/>
            </a:endParaRPr>
          </a:p>
          <a:p>
            <a:pPr marL="741363" lvl="1" indent="-284163" defTabSz="449263">
              <a:spcBef>
                <a:spcPts val="700"/>
              </a:spcBef>
              <a:buClr>
                <a:schemeClr val="accent2"/>
              </a:buClr>
              <a:buSzPct val="4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 dirty="0">
                <a:latin typeface="Tw Cen MT" pitchFamily="34" charset="0"/>
              </a:rPr>
              <a:t> </a:t>
            </a:r>
            <a:r>
              <a:rPr lang="en-GB" altLang="pt-BR" sz="2900" dirty="0" err="1">
                <a:latin typeface="Tw Cen MT" pitchFamily="34" charset="0"/>
              </a:rPr>
              <a:t>Pulguicida</a:t>
            </a:r>
            <a:endParaRPr lang="en-GB" altLang="pt-BR" sz="2900" dirty="0">
              <a:latin typeface="Tw Cen MT" pitchFamily="34" charset="0"/>
            </a:endParaRPr>
          </a:p>
          <a:p>
            <a:pPr marL="741363" lvl="1" indent="-284163" defTabSz="449263">
              <a:spcBef>
                <a:spcPts val="700"/>
              </a:spcBef>
              <a:buClr>
                <a:schemeClr val="accent2"/>
              </a:buClr>
              <a:buSzPct val="4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 dirty="0">
                <a:latin typeface="Tw Cen MT" pitchFamily="34" charset="0"/>
              </a:rPr>
              <a:t> </a:t>
            </a:r>
            <a:r>
              <a:rPr lang="en-GB" altLang="pt-BR" sz="2900" dirty="0" err="1">
                <a:latin typeface="Tw Cen MT" pitchFamily="34" charset="0"/>
              </a:rPr>
              <a:t>Piolhicida</a:t>
            </a:r>
            <a:endParaRPr lang="en-GB" altLang="pt-BR" sz="2900" dirty="0">
              <a:latin typeface="Tw Cen MT" pitchFamily="34" charset="0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 dirty="0">
                <a:latin typeface="Tw Cen MT" pitchFamily="34" charset="0"/>
              </a:rPr>
              <a:t> </a:t>
            </a:r>
            <a:r>
              <a:rPr lang="en-GB" altLang="pt-BR" sz="2900" b="1" dirty="0" err="1" smtClean="0">
                <a:latin typeface="Tw Cen MT" pitchFamily="34" charset="0"/>
              </a:rPr>
              <a:t>Acaricida</a:t>
            </a:r>
            <a:r>
              <a:rPr lang="en-GB" altLang="pt-BR" sz="2900" b="1" dirty="0" smtClean="0">
                <a:latin typeface="Tw Cen MT" pitchFamily="34" charset="0"/>
              </a:rPr>
              <a:t> (</a:t>
            </a:r>
            <a:r>
              <a:rPr lang="en-GB" altLang="pt-BR" sz="2900" b="1" dirty="0" err="1" smtClean="0">
                <a:latin typeface="Tw Cen MT" pitchFamily="34" charset="0"/>
              </a:rPr>
              <a:t>ácaros</a:t>
            </a:r>
            <a:r>
              <a:rPr lang="en-GB" altLang="pt-BR" sz="2900" b="1" dirty="0" smtClean="0">
                <a:latin typeface="Tw Cen MT" pitchFamily="34" charset="0"/>
              </a:rPr>
              <a:t>)</a:t>
            </a:r>
            <a:endParaRPr lang="en-GB" altLang="pt-BR" sz="2900" b="1" dirty="0">
              <a:latin typeface="Tw Cen MT" pitchFamily="34" charset="0"/>
            </a:endParaRPr>
          </a:p>
          <a:p>
            <a:pPr marL="741363" lvl="1" indent="-284163" defTabSz="449263">
              <a:spcBef>
                <a:spcPts val="700"/>
              </a:spcBef>
              <a:buClr>
                <a:schemeClr val="accent2"/>
              </a:buClr>
              <a:buSzPct val="45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 dirty="0">
                <a:latin typeface="Tw Cen MT" pitchFamily="34" charset="0"/>
              </a:rPr>
              <a:t> </a:t>
            </a:r>
            <a:r>
              <a:rPr lang="en-GB" altLang="pt-BR" sz="2900" dirty="0" err="1">
                <a:latin typeface="Tw Cen MT" pitchFamily="34" charset="0"/>
              </a:rPr>
              <a:t>Carrapaticida</a:t>
            </a:r>
            <a:endParaRPr lang="en-GB" altLang="pt-BR" sz="2900" dirty="0">
              <a:latin typeface="Tw Cen MT" pitchFamily="34" charset="0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 dirty="0">
                <a:latin typeface="Tw Cen MT" pitchFamily="34" charset="0"/>
              </a:rPr>
              <a:t> </a:t>
            </a:r>
            <a:r>
              <a:rPr lang="en-GB" altLang="pt-BR" sz="2900" b="1" dirty="0" err="1" smtClean="0">
                <a:latin typeface="Tw Cen MT" pitchFamily="34" charset="0"/>
              </a:rPr>
              <a:t>Nematicida</a:t>
            </a:r>
            <a:r>
              <a:rPr lang="en-GB" altLang="pt-BR" sz="2900" b="1" dirty="0" smtClean="0">
                <a:latin typeface="Tw Cen MT" pitchFamily="34" charset="0"/>
              </a:rPr>
              <a:t> </a:t>
            </a:r>
            <a:r>
              <a:rPr lang="en-GB" altLang="pt-BR" sz="2900" b="1" dirty="0" smtClean="0">
                <a:latin typeface="Tw Cen MT" pitchFamily="34" charset="0"/>
              </a:rPr>
              <a:t> </a:t>
            </a:r>
            <a:r>
              <a:rPr lang="en-GB" altLang="pt-BR" sz="2800" dirty="0" smtClean="0">
                <a:latin typeface="Tw Cen MT" pitchFamily="34" charset="0"/>
              </a:rPr>
              <a:t>(</a:t>
            </a:r>
            <a:r>
              <a:rPr lang="en-GB" altLang="pt-BR" sz="2800" dirty="0" err="1" smtClean="0">
                <a:latin typeface="Tw Cen MT" pitchFamily="34" charset="0"/>
              </a:rPr>
              <a:t>nematóides</a:t>
            </a:r>
            <a:r>
              <a:rPr lang="en-GB" altLang="pt-BR" sz="2800" dirty="0" smtClean="0">
                <a:latin typeface="Tw Cen MT" pitchFamily="34" charset="0"/>
              </a:rPr>
              <a:t>, vermes)</a:t>
            </a:r>
            <a:endParaRPr lang="en-GB" altLang="pt-BR" sz="2800" dirty="0">
              <a:latin typeface="Tw Cen MT" pitchFamily="34" charset="0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4794448" y="2492896"/>
            <a:ext cx="3810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 b="1" dirty="0" err="1" smtClean="0">
                <a:latin typeface="Tw Cen MT" pitchFamily="34" charset="0"/>
              </a:rPr>
              <a:t>Molusquicida</a:t>
            </a:r>
            <a:r>
              <a:rPr lang="en-GB" altLang="pt-BR" sz="2900" b="1" dirty="0" smtClean="0">
                <a:latin typeface="Tw Cen MT" pitchFamily="34" charset="0"/>
              </a:rPr>
              <a:t> </a:t>
            </a:r>
            <a:endParaRPr lang="en-GB" altLang="pt-BR" sz="2900" b="1" dirty="0">
              <a:latin typeface="Tw Cen MT" pitchFamily="34" charset="0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 b="1" dirty="0" err="1" smtClean="0">
                <a:latin typeface="Tw Cen MT" pitchFamily="34" charset="0"/>
              </a:rPr>
              <a:t>Rodenticida</a:t>
            </a:r>
            <a:endParaRPr lang="en-GB" altLang="pt-BR" sz="2900" b="1" dirty="0">
              <a:latin typeface="Tw Cen MT" pitchFamily="34" charset="0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 b="1" dirty="0" err="1" smtClean="0">
                <a:latin typeface="Tw Cen MT" pitchFamily="34" charset="0"/>
              </a:rPr>
              <a:t>Fungicida</a:t>
            </a:r>
            <a:endParaRPr lang="en-GB" altLang="pt-BR" sz="2900" b="1" dirty="0">
              <a:latin typeface="Tw Cen MT" pitchFamily="34" charset="0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 b="1" dirty="0" err="1" smtClean="0">
                <a:latin typeface="Tw Cen MT" pitchFamily="34" charset="0"/>
              </a:rPr>
              <a:t>Herbicida</a:t>
            </a:r>
            <a:endParaRPr lang="en-GB" altLang="pt-BR" sz="2900" b="1" dirty="0">
              <a:latin typeface="Tw Cen MT" pitchFamily="34" charset="0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 b="1" dirty="0" err="1" smtClean="0">
                <a:latin typeface="Tw Cen MT" pitchFamily="34" charset="0"/>
              </a:rPr>
              <a:t>Bactericida</a:t>
            </a:r>
            <a:endParaRPr lang="en-GB" altLang="pt-BR" sz="2900" b="1" dirty="0" smtClean="0">
              <a:latin typeface="Tw Cen MT" pitchFamily="34" charset="0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900" b="1" dirty="0" smtClean="0">
                <a:latin typeface="Tw Cen MT" pitchFamily="34" charset="0"/>
              </a:rPr>
              <a:t>Etc.</a:t>
            </a:r>
          </a:p>
        </p:txBody>
      </p:sp>
      <p:pic>
        <p:nvPicPr>
          <p:cNvPr id="24578" name="Picture 8" descr="200px-Cebo_raticida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7011" y="692696"/>
            <a:ext cx="176346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861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89" y="2636912"/>
            <a:ext cx="2026891" cy="1368152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80" y="4138047"/>
            <a:ext cx="2034899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765100" y="836712"/>
            <a:ext cx="826308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b="1" dirty="0">
                <a:solidFill>
                  <a:srgbClr val="33CCCC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CENTRO  DE  INFORMAÇÃO E ASSISTÊNCIA TOXICOLÓGICA  NA BAHIA</a:t>
            </a:r>
            <a:endParaRPr lang="pt-BR" dirty="0">
              <a:solidFill>
                <a:srgbClr val="33CCCC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848329" y="4361036"/>
            <a:ext cx="7447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multidisciplinar:</a:t>
            </a:r>
          </a:p>
          <a:p>
            <a:pPr marL="742950" lvl="1" indent="-285750">
              <a:buFontTx/>
              <a:buChar char="-"/>
            </a:pPr>
            <a:r>
              <a:rPr lang="pt-BR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Médicos</a:t>
            </a:r>
          </a:p>
          <a:p>
            <a:pPr marL="742950" lvl="1" indent="-285750">
              <a:buFontTx/>
              <a:buChar char="-"/>
            </a:pPr>
            <a:r>
              <a:rPr lang="pt-BR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Biólogo</a:t>
            </a:r>
          </a:p>
          <a:p>
            <a:pPr marL="742950" lvl="1" indent="-285750">
              <a:buFontTx/>
              <a:buChar char="-"/>
            </a:pPr>
            <a:r>
              <a:rPr lang="pt-BR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Enfermeiras</a:t>
            </a:r>
          </a:p>
          <a:p>
            <a:pPr marL="742950" lvl="1" indent="-285750">
              <a:buFontTx/>
              <a:buChar char="-"/>
            </a:pPr>
            <a:r>
              <a:rPr lang="pt-BR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Farmacêuticos</a:t>
            </a:r>
          </a:p>
          <a:p>
            <a:pPr marL="742950" lvl="1" indent="-285750">
              <a:buFontTx/>
              <a:buChar char="-"/>
            </a:pPr>
            <a:r>
              <a:rPr lang="pt-BR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Médicos Veterinários</a:t>
            </a:r>
          </a:p>
          <a:p>
            <a:pPr marL="742950" lvl="1" indent="-285750">
              <a:buFontTx/>
              <a:buChar char="-"/>
            </a:pPr>
            <a:r>
              <a:rPr lang="pt-BR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Psicóloga</a:t>
            </a:r>
          </a:p>
          <a:p>
            <a:pPr marL="742950" lvl="1" indent="-285750">
              <a:buFontTx/>
              <a:buChar char="-"/>
            </a:pPr>
            <a:r>
              <a:rPr lang="pt-BR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Terapeutas Ocupacionais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804248" y="576321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0800 284 4343</a:t>
            </a:r>
          </a:p>
        </p:txBody>
      </p:sp>
      <p:grpSp>
        <p:nvGrpSpPr>
          <p:cNvPr id="9" name="Grupo 12"/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10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1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42543"/>
            <a:ext cx="1824490" cy="628146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725058" y="2564904"/>
            <a:ext cx="6231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Criado em 1980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 ações de orientação, vigilância e assistência na área de Toxicologia. </a:t>
            </a:r>
            <a:endParaRPr lang="pt-BR" sz="1600" dirty="0" smtClean="0">
              <a:solidFill>
                <a:srgbClr val="002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Órgão da SESAB</a:t>
            </a:r>
            <a:endParaRPr lang="pt-BR" sz="1600" dirty="0">
              <a:solidFill>
                <a:srgbClr val="002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 a Rede de Atenção as Urgências e Emergências (Portaria 1.678/2015 </a:t>
            </a:r>
            <a:r>
              <a:rPr lang="pt-BR" sz="16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Portaria de Consolidação nº 03/2017</a:t>
            </a:r>
            <a:r>
              <a:rPr lang="pt-BR" sz="16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5B10BF5D-E55B-497E-9DBB-21A4F4F0A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F9E1DF6-7779-483E-A708-AB42C1F7C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1628800"/>
            <a:ext cx="720382" cy="684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D628879F-194E-46E1-9FFE-D602E774A91B}"/>
              </a:ext>
            </a:extLst>
          </p:cNvPr>
          <p:cNvSpPr txBox="1"/>
          <p:nvPr/>
        </p:nvSpPr>
        <p:spPr>
          <a:xfrm>
            <a:off x="4811917" y="1631481"/>
            <a:ext cx="2280363" cy="6840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>
              <a:lnSpc>
                <a:spcPts val="1600"/>
              </a:lnSpc>
            </a:pPr>
            <a:r>
              <a:rPr lang="pt-BR" sz="1400" b="1" cap="small" dirty="0">
                <a:solidFill>
                  <a:srgbClr val="00455B"/>
                </a:solidFill>
                <a:latin typeface="DaxCondensed-Bold" pitchFamily="2" charset="0"/>
                <a:ea typeface="Tahoma" panose="020B0604030504040204" pitchFamily="34" charset="0"/>
                <a:cs typeface="Tahoma" panose="020B0604030504040204" pitchFamily="34" charset="0"/>
              </a:rPr>
              <a:t>Centro de Informação e Assistência Toxicológica</a:t>
            </a:r>
          </a:p>
          <a:p>
            <a:pPr>
              <a:lnSpc>
                <a:spcPts val="1600"/>
              </a:lnSpc>
            </a:pPr>
            <a:r>
              <a:rPr lang="pt-BR" sz="1400" b="1" cap="small" dirty="0">
                <a:solidFill>
                  <a:srgbClr val="00455B"/>
                </a:solidFill>
                <a:latin typeface="DaxCondensed-Bold" pitchFamily="2" charset="0"/>
                <a:ea typeface="Tahoma" panose="020B0604030504040204" pitchFamily="34" charset="0"/>
                <a:cs typeface="Tahoma" panose="020B0604030504040204" pitchFamily="34" charset="0"/>
              </a:rPr>
              <a:t>da Bahia</a:t>
            </a:r>
          </a:p>
        </p:txBody>
      </p:sp>
    </p:spTree>
    <p:extLst>
      <p:ext uri="{BB962C8B-B14F-4D97-AF65-F5344CB8AC3E}">
        <p14:creationId xmlns:p14="http://schemas.microsoft.com/office/powerpoint/2010/main" val="133494877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/>
          <p:nvPr/>
        </p:nvGrpSpPr>
        <p:grpSpPr>
          <a:xfrm>
            <a:off x="115274" y="1917000"/>
            <a:ext cx="7754040" cy="431640"/>
            <a:chOff x="131040" y="1917000"/>
            <a:chExt cx="7754040" cy="431640"/>
          </a:xfrm>
        </p:grpSpPr>
        <p:sp>
          <p:nvSpPr>
            <p:cNvPr id="9" name="CustomShape 5"/>
            <p:cNvSpPr/>
            <p:nvPr/>
          </p:nvSpPr>
          <p:spPr>
            <a:xfrm>
              <a:off x="765000" y="1917000"/>
              <a:ext cx="7120080" cy="43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6"/>
            <p:cNvSpPr/>
            <p:nvPr/>
          </p:nvSpPr>
          <p:spPr>
            <a:xfrm>
              <a:off x="131040" y="1917000"/>
              <a:ext cx="633600" cy="431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7793037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defTabSz="449263">
              <a:buClr>
                <a:srgbClr val="333399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44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50825" y="5661025"/>
            <a:ext cx="403225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900" dirty="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572000" y="5661025"/>
            <a:ext cx="4751388" cy="446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defTabSz="449263" eaLnBrk="0" hangingPunct="0">
              <a:buClr>
                <a:srgbClr val="000000"/>
              </a:buClr>
              <a:buSzPct val="60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900" dirty="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</p:txBody>
      </p:sp>
      <p:sp>
        <p:nvSpPr>
          <p:cNvPr id="25605" name="Título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pt-BR" sz="2400" smtClean="0"/>
              <a:t>Classificação – Quanto ao Grupo Químico”Substância principal”</a:t>
            </a:r>
            <a:br>
              <a:rPr lang="en-GB" altLang="pt-BR" sz="2400" smtClean="0"/>
            </a:br>
            <a:r>
              <a:rPr lang="en-GB" altLang="pt-BR" sz="2400" smtClean="0"/>
              <a:t>(Diferentes mecanismos de ação)</a:t>
            </a:r>
          </a:p>
        </p:txBody>
      </p:sp>
      <p:sp>
        <p:nvSpPr>
          <p:cNvPr id="25606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901824" y="2647975"/>
            <a:ext cx="3886200" cy="3589337"/>
          </a:xfrm>
        </p:spPr>
        <p:txBody>
          <a:bodyPr/>
          <a:lstStyle/>
          <a:p>
            <a:r>
              <a:rPr lang="en-GB" altLang="pt-BR" sz="2400" dirty="0" err="1" smtClean="0"/>
              <a:t>Carbamatos</a:t>
            </a:r>
            <a:endParaRPr lang="en-GB" altLang="pt-BR" sz="2400" dirty="0" smtClean="0"/>
          </a:p>
          <a:p>
            <a:r>
              <a:rPr lang="en-GB" altLang="pt-BR" sz="2400" dirty="0" err="1" smtClean="0"/>
              <a:t>Organoclorados</a:t>
            </a:r>
            <a:endParaRPr lang="en-GB" altLang="pt-BR" sz="2400" dirty="0" smtClean="0"/>
          </a:p>
          <a:p>
            <a:r>
              <a:rPr lang="en-GB" altLang="pt-BR" sz="2400" dirty="0" err="1" smtClean="0"/>
              <a:t>Organofosforados</a:t>
            </a:r>
            <a:endParaRPr lang="en-GB" altLang="pt-BR" sz="2400" dirty="0" smtClean="0"/>
          </a:p>
          <a:p>
            <a:r>
              <a:rPr lang="en-GB" altLang="pt-BR" sz="2400" dirty="0" err="1" smtClean="0"/>
              <a:t>Organomercuriais</a:t>
            </a:r>
            <a:endParaRPr lang="en-GB" altLang="pt-BR" sz="2400" dirty="0" smtClean="0"/>
          </a:p>
          <a:p>
            <a:r>
              <a:rPr lang="en-GB" altLang="pt-BR" sz="2400" dirty="0" err="1" smtClean="0"/>
              <a:t>Derivados</a:t>
            </a:r>
            <a:r>
              <a:rPr lang="en-GB" altLang="pt-BR" sz="2400" dirty="0" smtClean="0"/>
              <a:t> do </a:t>
            </a:r>
            <a:r>
              <a:rPr lang="en-GB" altLang="pt-BR" sz="2400" dirty="0" err="1" smtClean="0"/>
              <a:t>Ácido</a:t>
            </a:r>
            <a:endParaRPr lang="en-GB" altLang="pt-BR" sz="2400" dirty="0" smtClean="0"/>
          </a:p>
          <a:p>
            <a:pPr>
              <a:buFont typeface="Wingdings" pitchFamily="2" charset="2"/>
              <a:buNone/>
            </a:pPr>
            <a:r>
              <a:rPr lang="en-GB" altLang="pt-BR" sz="2400" dirty="0" err="1" smtClean="0"/>
              <a:t>Fenoxiacético</a:t>
            </a:r>
            <a:endParaRPr lang="en-GB" altLang="pt-BR" sz="2400" dirty="0" smtClean="0"/>
          </a:p>
          <a:p>
            <a:pPr>
              <a:buFont typeface="Wingdings" pitchFamily="2" charset="2"/>
              <a:buNone/>
            </a:pPr>
            <a:endParaRPr lang="pt-BR" altLang="pt-BR" sz="2400" dirty="0" smtClean="0"/>
          </a:p>
        </p:txBody>
      </p:sp>
      <p:sp>
        <p:nvSpPr>
          <p:cNvPr id="25607" name="Espaço Reservado para Conteúdo 18"/>
          <p:cNvSpPr>
            <a:spLocks noGrp="1"/>
          </p:cNvSpPr>
          <p:nvPr>
            <p:ph sz="quarter" idx="2"/>
          </p:nvPr>
        </p:nvSpPr>
        <p:spPr>
          <a:xfrm>
            <a:off x="4572000" y="2575967"/>
            <a:ext cx="4536504" cy="3589337"/>
          </a:xfrm>
        </p:spPr>
        <p:txBody>
          <a:bodyPr/>
          <a:lstStyle/>
          <a:p>
            <a:r>
              <a:rPr lang="en-GB" altLang="pt-BR" sz="2400" dirty="0" err="1" smtClean="0"/>
              <a:t>Derivados</a:t>
            </a:r>
            <a:r>
              <a:rPr lang="en-GB" altLang="pt-BR" sz="2400" dirty="0" smtClean="0"/>
              <a:t> do </a:t>
            </a:r>
            <a:r>
              <a:rPr lang="en-GB" altLang="pt-BR" sz="2400" dirty="0" err="1" smtClean="0"/>
              <a:t>Cloronitrofenol</a:t>
            </a:r>
            <a:endParaRPr lang="en-GB" altLang="pt-BR" sz="2400" dirty="0" smtClean="0"/>
          </a:p>
          <a:p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Derivados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cumarínicos</a:t>
            </a:r>
            <a:endParaRPr lang="en-GB" altLang="pt-BR" sz="2400" dirty="0" smtClean="0"/>
          </a:p>
          <a:p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Dipiridílicos</a:t>
            </a:r>
            <a:endParaRPr lang="en-GB" altLang="pt-BR" sz="2400" dirty="0"/>
          </a:p>
          <a:p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Piretróides</a:t>
            </a:r>
            <a:r>
              <a:rPr lang="en-GB" altLang="pt-BR" sz="2400" dirty="0" smtClean="0"/>
              <a:t> </a:t>
            </a:r>
            <a:r>
              <a:rPr lang="en-GB" altLang="pt-BR" sz="2400" dirty="0" smtClean="0"/>
              <a:t>e </a:t>
            </a:r>
            <a:r>
              <a:rPr lang="en-GB" altLang="pt-BR" sz="2400" dirty="0" err="1" smtClean="0"/>
              <a:t>Piretrinas</a:t>
            </a:r>
            <a:endParaRPr lang="en-GB" altLang="pt-BR" sz="2400" dirty="0" smtClean="0"/>
          </a:p>
          <a:p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Tiocarbamatos</a:t>
            </a:r>
            <a:endParaRPr lang="en-GB" altLang="pt-BR" sz="2400" dirty="0" smtClean="0"/>
          </a:p>
          <a:p>
            <a:r>
              <a:rPr lang="en-GB" altLang="pt-BR" sz="2400" dirty="0" smtClean="0"/>
              <a:t>  </a:t>
            </a:r>
            <a:r>
              <a:rPr lang="en-GB" altLang="pt-BR" sz="2400" dirty="0" err="1" smtClean="0"/>
              <a:t>Outros</a:t>
            </a:r>
            <a:endParaRPr lang="en-GB" altLang="pt-BR" sz="2400" dirty="0" smtClean="0"/>
          </a:p>
          <a:p>
            <a:endParaRPr lang="en-GB" altLang="pt-BR" sz="2400" dirty="0" smtClean="0"/>
          </a:p>
          <a:p>
            <a:pPr>
              <a:buFont typeface="Wingdings" pitchFamily="2" charset="2"/>
              <a:buNone/>
            </a:pP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286821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5274" y="1917000"/>
            <a:ext cx="7754040" cy="431640"/>
            <a:chOff x="131040" y="1917000"/>
            <a:chExt cx="7754040" cy="431640"/>
          </a:xfrm>
        </p:grpSpPr>
        <p:sp>
          <p:nvSpPr>
            <p:cNvPr id="6" name="CustomShape 5"/>
            <p:cNvSpPr/>
            <p:nvPr/>
          </p:nvSpPr>
          <p:spPr>
            <a:xfrm>
              <a:off x="765000" y="1917000"/>
              <a:ext cx="7120080" cy="43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6"/>
            <p:cNvSpPr/>
            <p:nvPr/>
          </p:nvSpPr>
          <p:spPr>
            <a:xfrm>
              <a:off x="131040" y="1917000"/>
              <a:ext cx="633600" cy="431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63043" y="0"/>
            <a:ext cx="7793037" cy="11461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defTabSz="449263">
              <a:buClr>
                <a:srgbClr val="333399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>
                <a:latin typeface="Tw Cen MT" pitchFamily="34" charset="0"/>
              </a:rPr>
              <a:t>Classificação – Quanto à Formulação </a:t>
            </a:r>
          </a:p>
          <a:p>
            <a:pPr algn="ctr" defTabSz="449263">
              <a:buClr>
                <a:srgbClr val="333399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3200">
                <a:latin typeface="Tw Cen MT" pitchFamily="34" charset="0"/>
              </a:rPr>
              <a:t>(modo de apresentação</a:t>
            </a:r>
            <a:r>
              <a:rPr lang="en-GB" altLang="pt-BR" sz="3200">
                <a:solidFill>
                  <a:srgbClr val="333399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90004" y="1730940"/>
            <a:ext cx="4535487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 err="1">
                <a:latin typeface="+mn-lt"/>
              </a:rPr>
              <a:t>Comprimidos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 err="1">
                <a:latin typeface="+mn-lt"/>
              </a:rPr>
              <a:t>Concentrado</a:t>
            </a: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Emulsionável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 err="1">
                <a:latin typeface="+mn-lt"/>
              </a:rPr>
              <a:t>Concentrado</a:t>
            </a: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Solúvel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 err="1">
                <a:latin typeface="+mn-lt"/>
              </a:rPr>
              <a:t>Emulsão</a:t>
            </a: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Concentrada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>
                <a:latin typeface="+mn-lt"/>
              </a:rPr>
              <a:t>Gel</a:t>
            </a: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 err="1">
                <a:latin typeface="+mn-lt"/>
              </a:rPr>
              <a:t>Granulado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 err="1">
                <a:latin typeface="+mn-lt"/>
              </a:rPr>
              <a:t>Grânulos</a:t>
            </a: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Autodispersíveis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 err="1">
                <a:latin typeface="+mn-lt"/>
              </a:rPr>
              <a:t>Microgranulado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 err="1">
                <a:latin typeface="+mn-lt"/>
              </a:rPr>
              <a:t>Óleo</a:t>
            </a: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Emulsionável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>
                <a:latin typeface="+mn-lt"/>
              </a:rPr>
              <a:t>Pasta</a:t>
            </a:r>
          </a:p>
          <a:p>
            <a:pPr marL="341313" indent="-341313" defTabSz="4492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200" dirty="0">
              <a:latin typeface="+mn-lt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750816" y="1714500"/>
            <a:ext cx="4357688" cy="439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defTabSz="449263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 err="1">
                <a:latin typeface="+mn-lt"/>
              </a:rPr>
              <a:t>Pastilhas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Pó</a:t>
            </a: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Molhável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Pó</a:t>
            </a: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Seco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Pó</a:t>
            </a: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Solúvel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Solução</a:t>
            </a: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Aquosa</a:t>
            </a: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Concentrada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Solução</a:t>
            </a: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Não-aquosa</a:t>
            </a:r>
            <a:r>
              <a:rPr lang="en-GB" altLang="pt-BR" sz="2200" dirty="0">
                <a:latin typeface="+mn-lt"/>
              </a:rPr>
              <a:t>  </a:t>
            </a:r>
            <a:r>
              <a:rPr lang="en-GB" altLang="pt-BR" sz="2200" dirty="0" err="1">
                <a:latin typeface="+mn-lt"/>
              </a:rPr>
              <a:t>concentrada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Suspensão</a:t>
            </a:r>
            <a:r>
              <a:rPr lang="en-GB" altLang="pt-BR" sz="2200" dirty="0">
                <a:latin typeface="+mn-lt"/>
              </a:rPr>
              <a:t> </a:t>
            </a:r>
            <a:r>
              <a:rPr lang="en-GB" altLang="pt-BR" sz="2200" dirty="0" err="1">
                <a:latin typeface="+mn-lt"/>
              </a:rPr>
              <a:t>Concentrada</a:t>
            </a:r>
            <a:endParaRPr lang="en-GB" altLang="pt-BR" sz="2200" dirty="0">
              <a:latin typeface="+mn-lt"/>
            </a:endParaRPr>
          </a:p>
          <a:p>
            <a:pPr marL="341313" indent="-341313" defTabSz="449263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pt-BR" sz="2200" dirty="0">
                <a:latin typeface="+mn-lt"/>
              </a:rPr>
              <a:t>etc. </a:t>
            </a:r>
          </a:p>
          <a:p>
            <a:pPr marL="341313" indent="-341313" defTabSz="449263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pt-B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8089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5274" y="1917000"/>
            <a:ext cx="7754040" cy="431640"/>
            <a:chOff x="131040" y="1917000"/>
            <a:chExt cx="7754040" cy="431640"/>
          </a:xfrm>
        </p:grpSpPr>
        <p:sp>
          <p:nvSpPr>
            <p:cNvPr id="4" name="CustomShape 5"/>
            <p:cNvSpPr/>
            <p:nvPr/>
          </p:nvSpPr>
          <p:spPr>
            <a:xfrm>
              <a:off x="765000" y="1917000"/>
              <a:ext cx="7120080" cy="43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31040" y="1917000"/>
              <a:ext cx="633600" cy="431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3314" name="Picture 2" descr="F:\Page_03.JPG"/>
          <p:cNvPicPr>
            <a:picLocks noChangeAspect="1" noChangeArrowheads="1"/>
          </p:cNvPicPr>
          <p:nvPr/>
        </p:nvPicPr>
        <p:blipFill>
          <a:blip r:embed="rId2" cstate="print"/>
          <a:srcRect l="1969"/>
          <a:stretch>
            <a:fillRect/>
          </a:stretch>
        </p:blipFill>
        <p:spPr bwMode="auto">
          <a:xfrm>
            <a:off x="755576" y="161254"/>
            <a:ext cx="7565414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422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4"/>
          <p:cNvGrpSpPr/>
          <p:nvPr/>
        </p:nvGrpSpPr>
        <p:grpSpPr>
          <a:xfrm>
            <a:off x="115274" y="1917000"/>
            <a:ext cx="7754040" cy="431640"/>
            <a:chOff x="131040" y="1917000"/>
            <a:chExt cx="7754040" cy="431640"/>
          </a:xfrm>
        </p:grpSpPr>
        <p:sp>
          <p:nvSpPr>
            <p:cNvPr id="28" name="CustomShape 5"/>
            <p:cNvSpPr/>
            <p:nvPr/>
          </p:nvSpPr>
          <p:spPr>
            <a:xfrm>
              <a:off x="765000" y="1917000"/>
              <a:ext cx="7120080" cy="43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" name="CustomShape 6"/>
            <p:cNvSpPr/>
            <p:nvPr/>
          </p:nvSpPr>
          <p:spPr>
            <a:xfrm>
              <a:off x="131040" y="1917000"/>
              <a:ext cx="633600" cy="431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7504" y="44624"/>
            <a:ext cx="7848872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Toxicologia dos Agrotóxicos</a:t>
            </a:r>
            <a:endParaRPr lang="pt-BR" sz="25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814070" y="6654552"/>
            <a:ext cx="25337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pt-BR" sz="900" i="0" dirty="0" err="1">
                <a:solidFill>
                  <a:schemeClr val="hlink"/>
                </a:solidFill>
                <a:latin typeface="Arial" charset="0"/>
              </a:rPr>
              <a:t>Jucelino</a:t>
            </a:r>
            <a:r>
              <a:rPr lang="pt-BR" sz="900" i="0" dirty="0">
                <a:solidFill>
                  <a:schemeClr val="hlink"/>
                </a:solidFill>
                <a:latin typeface="Arial" charset="0"/>
              </a:rPr>
              <a:t> Nery da Conceição Filho</a:t>
            </a:r>
          </a:p>
        </p:txBody>
      </p:sp>
      <p:pic>
        <p:nvPicPr>
          <p:cNvPr id="33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14" y="6571297"/>
            <a:ext cx="720080" cy="26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94E1F990-B63D-4846-9020-29ADA0620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  <p:pic>
        <p:nvPicPr>
          <p:cNvPr id="12290" name="Picture 2" descr="Resultado de imagem para preparo da caude de agrotóx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68" y="1700808"/>
            <a:ext cx="59020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4"/>
          <p:cNvGrpSpPr/>
          <p:nvPr/>
        </p:nvGrpSpPr>
        <p:grpSpPr>
          <a:xfrm>
            <a:off x="115274" y="1917000"/>
            <a:ext cx="7754040" cy="431640"/>
            <a:chOff x="131040" y="1917000"/>
            <a:chExt cx="7754040" cy="431640"/>
          </a:xfrm>
        </p:grpSpPr>
        <p:sp>
          <p:nvSpPr>
            <p:cNvPr id="28" name="CustomShape 5"/>
            <p:cNvSpPr/>
            <p:nvPr/>
          </p:nvSpPr>
          <p:spPr>
            <a:xfrm>
              <a:off x="765000" y="1917000"/>
              <a:ext cx="7120080" cy="431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" name="CustomShape 6"/>
            <p:cNvSpPr/>
            <p:nvPr/>
          </p:nvSpPr>
          <p:spPr>
            <a:xfrm>
              <a:off x="131040" y="1917000"/>
              <a:ext cx="633600" cy="431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95536" y="692696"/>
            <a:ext cx="7793037" cy="1152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100000"/>
              </a:lnSpc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</a:t>
            </a:r>
            <a:r>
              <a:rPr lang="en-GB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humana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toxicidade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Classe</a:t>
            </a:r>
            <a:r>
              <a:rPr lang="en-GB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toxicológica</a:t>
            </a:r>
            <a:endParaRPr lang="en-GB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7504" y="44624"/>
            <a:ext cx="7848872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Toxicologia dos Agrotóxicos</a:t>
            </a:r>
            <a:endParaRPr lang="pt-BR" sz="25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" y="1340768"/>
            <a:ext cx="566056" cy="5692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24038" y="1909986"/>
            <a:ext cx="549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Baseada na dose letal media (DL</a:t>
            </a:r>
            <a:r>
              <a:rPr lang="pt-BR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83568" y="58052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pt-BR" sz="1200" b="1" baseline="-25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t-BR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Indica a </a:t>
            </a:r>
            <a:r>
              <a:rPr lang="pt-BR" sz="12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qtd</a:t>
            </a:r>
            <a:r>
              <a:rPr lang="pt-BR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ingrediente ativo de uma substância tóxica necessária p/ matar 50% de animais testados (mg/kg de peso do corpo do animal intoxicado).</a:t>
            </a:r>
          </a:p>
        </p:txBody>
      </p:sp>
      <p:grpSp>
        <p:nvGrpSpPr>
          <p:cNvPr id="17410" name="Grupo 17409"/>
          <p:cNvGrpSpPr/>
          <p:nvPr/>
        </p:nvGrpSpPr>
        <p:grpSpPr>
          <a:xfrm>
            <a:off x="882448" y="2348880"/>
            <a:ext cx="7361960" cy="3630597"/>
            <a:chOff x="683568" y="2348880"/>
            <a:chExt cx="7361960" cy="3630597"/>
          </a:xfrm>
        </p:grpSpPr>
        <p:grpSp>
          <p:nvGrpSpPr>
            <p:cNvPr id="12" name="Grupo 11"/>
            <p:cNvGrpSpPr/>
            <p:nvPr/>
          </p:nvGrpSpPr>
          <p:grpSpPr>
            <a:xfrm>
              <a:off x="683568" y="2348880"/>
              <a:ext cx="5495925" cy="3630597"/>
              <a:chOff x="1824038" y="2348880"/>
              <a:chExt cx="5495925" cy="3630597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1824038" y="2348880"/>
                <a:ext cx="5495925" cy="3486150"/>
                <a:chOff x="1824038" y="2348880"/>
                <a:chExt cx="5495925" cy="3486150"/>
              </a:xfrm>
            </p:grpSpPr>
            <p:sp>
              <p:nvSpPr>
                <p:cNvPr id="20" name="Retângulo 19"/>
                <p:cNvSpPr/>
                <p:nvPr/>
              </p:nvSpPr>
              <p:spPr>
                <a:xfrm>
                  <a:off x="1907704" y="5085184"/>
                  <a:ext cx="4248472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" name="Retângulo 18"/>
                <p:cNvSpPr/>
                <p:nvPr/>
              </p:nvSpPr>
              <p:spPr>
                <a:xfrm>
                  <a:off x="1907704" y="4293096"/>
                  <a:ext cx="4248472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" name="Retângulo 5"/>
                <p:cNvSpPr/>
                <p:nvPr/>
              </p:nvSpPr>
              <p:spPr>
                <a:xfrm>
                  <a:off x="1907704" y="2564904"/>
                  <a:ext cx="4248472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" name="Retângulo 3"/>
                <p:cNvSpPr/>
                <p:nvPr/>
              </p:nvSpPr>
              <p:spPr>
                <a:xfrm>
                  <a:off x="6372200" y="2420888"/>
                  <a:ext cx="504056" cy="33123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117762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4038" y="2348880"/>
                  <a:ext cx="5495925" cy="3486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" name="CaixaDeTexto 2"/>
              <p:cNvSpPr txBox="1"/>
              <p:nvPr/>
            </p:nvSpPr>
            <p:spPr>
              <a:xfrm>
                <a:off x="1824038" y="5733256"/>
                <a:ext cx="433213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Adaptado de: ANDEF</a:t>
                </a:r>
              </a:p>
            </p:txBody>
          </p:sp>
        </p:grpSp>
        <p:sp>
          <p:nvSpPr>
            <p:cNvPr id="31" name="Retângulo de cantos arredondados 30"/>
            <p:cNvSpPr/>
            <p:nvPr/>
          </p:nvSpPr>
          <p:spPr>
            <a:xfrm>
              <a:off x="6228184" y="2420888"/>
              <a:ext cx="1584176" cy="720080"/>
            </a:xfrm>
            <a:prstGeom prst="roundRect">
              <a:avLst/>
            </a:prstGeom>
            <a:solidFill>
              <a:srgbClr val="FF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408" name="CaixaDeTexto 17407"/>
            <p:cNvSpPr txBox="1"/>
            <p:nvPr/>
          </p:nvSpPr>
          <p:spPr>
            <a:xfrm>
              <a:off x="6228184" y="2617167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</a:t>
              </a:r>
              <a:r>
                <a:rPr lang="pt-BR" sz="14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&lt; 5 mg/Kg</a:t>
              </a:r>
            </a:p>
          </p:txBody>
        </p:sp>
        <p:sp>
          <p:nvSpPr>
            <p:cNvPr id="35" name="Retângulo de cantos arredondados 34"/>
            <p:cNvSpPr/>
            <p:nvPr/>
          </p:nvSpPr>
          <p:spPr>
            <a:xfrm>
              <a:off x="6228184" y="3284984"/>
              <a:ext cx="1584176" cy="72008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6228184" y="3481263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DL</a:t>
              </a:r>
              <a:r>
                <a:rPr lang="pt-BR" sz="1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: 5-50 mg/Kg</a:t>
              </a:r>
            </a:p>
          </p:txBody>
        </p:sp>
        <p:sp>
          <p:nvSpPr>
            <p:cNvPr id="37" name="Retângulo de cantos arredondados 36"/>
            <p:cNvSpPr/>
            <p:nvPr/>
          </p:nvSpPr>
          <p:spPr>
            <a:xfrm>
              <a:off x="6228184" y="4077072"/>
              <a:ext cx="1584176" cy="72008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6147032" y="4273351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</a:t>
              </a:r>
              <a:r>
                <a:rPr lang="pt-BR" sz="1400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pt-B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50-500 mg/Kg</a:t>
              </a:r>
            </a:p>
          </p:txBody>
        </p:sp>
        <p:sp>
          <p:nvSpPr>
            <p:cNvPr id="39" name="Retângulo de cantos arredondados 38"/>
            <p:cNvSpPr/>
            <p:nvPr/>
          </p:nvSpPr>
          <p:spPr>
            <a:xfrm>
              <a:off x="6237328" y="4941168"/>
              <a:ext cx="1584176" cy="720080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6173320" y="5137447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</a:t>
              </a:r>
              <a:r>
                <a:rPr lang="pt-BR" sz="14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&gt; 500 mg/Kg</a:t>
              </a:r>
            </a:p>
          </p:txBody>
        </p:sp>
      </p:grp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814070" y="6654552"/>
            <a:ext cx="25337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pt-BR" sz="900" i="0" dirty="0" err="1">
                <a:solidFill>
                  <a:schemeClr val="hlink"/>
                </a:solidFill>
                <a:latin typeface="Arial" charset="0"/>
              </a:rPr>
              <a:t>Jucelino</a:t>
            </a:r>
            <a:r>
              <a:rPr lang="pt-BR" sz="900" i="0" dirty="0">
                <a:solidFill>
                  <a:schemeClr val="hlink"/>
                </a:solidFill>
                <a:latin typeface="Arial" charset="0"/>
              </a:rPr>
              <a:t> Nery da Conceição Filho</a:t>
            </a:r>
          </a:p>
        </p:txBody>
      </p:sp>
      <p:pic>
        <p:nvPicPr>
          <p:cNvPr id="33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14" y="6571297"/>
            <a:ext cx="720080" cy="26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94E1F990-B63D-4846-9020-29ADA0620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7504" y="44624"/>
            <a:ext cx="7848872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Toxicologia dos Agrotóxicos</a:t>
            </a:r>
            <a:endParaRPr lang="pt-BR" sz="25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814070" y="6654552"/>
            <a:ext cx="25337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pt-BR" sz="900" i="0" dirty="0" err="1">
                <a:solidFill>
                  <a:schemeClr val="hlink"/>
                </a:solidFill>
                <a:latin typeface="Arial" charset="0"/>
              </a:rPr>
              <a:t>Jucelino</a:t>
            </a:r>
            <a:r>
              <a:rPr lang="pt-BR" sz="900" i="0" dirty="0">
                <a:solidFill>
                  <a:schemeClr val="hlink"/>
                </a:solidFill>
                <a:latin typeface="Arial" charset="0"/>
              </a:rPr>
              <a:t> Nery da Conceição Filho</a:t>
            </a:r>
          </a:p>
        </p:txBody>
      </p:sp>
      <p:pic>
        <p:nvPicPr>
          <p:cNvPr id="33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14" y="6571297"/>
            <a:ext cx="720080" cy="26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o 3">
            <a:extLst>
              <a:ext uri="{FF2B5EF4-FFF2-40B4-BE49-F238E27FC236}">
                <a16:creationId xmlns:a16="http://schemas.microsoft.com/office/drawing/2014/main" xmlns="" id="{1378575B-1567-4B7D-9722-3A789B8C9855}"/>
              </a:ext>
            </a:extLst>
          </p:cNvPr>
          <p:cNvGrpSpPr/>
          <p:nvPr/>
        </p:nvGrpSpPr>
        <p:grpSpPr>
          <a:xfrm>
            <a:off x="163357" y="1724357"/>
            <a:ext cx="7511095" cy="624523"/>
            <a:chOff x="169887" y="1724357"/>
            <a:chExt cx="7511095" cy="624523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xmlns="" id="{92F6C062-61B8-4C1F-9C2E-02B6F1AAB21F}"/>
                </a:ext>
              </a:extLst>
            </p:cNvPr>
            <p:cNvSpPr/>
            <p:nvPr/>
          </p:nvSpPr>
          <p:spPr>
            <a:xfrm>
              <a:off x="768214" y="1916832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xmlns="" id="{47144F9C-2D05-4C69-A82D-A49B49CE5713}"/>
                </a:ext>
              </a:extLst>
            </p:cNvPr>
            <p:cNvSpPr/>
            <p:nvPr/>
          </p:nvSpPr>
          <p:spPr>
            <a:xfrm>
              <a:off x="169887" y="1724357"/>
              <a:ext cx="588702" cy="624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2D07C4A-5218-4CF8-9DD9-459D4B014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3364"/>
            <a:ext cx="9144000" cy="3293948"/>
          </a:xfrm>
          <a:prstGeom prst="rect">
            <a:avLst/>
          </a:prstGeom>
        </p:spPr>
      </p:pic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811411" y="548680"/>
            <a:ext cx="7793037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100000"/>
              </a:lnSpc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</a:t>
            </a:r>
            <a:r>
              <a:rPr lang="en-GB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(Novo Marco </a:t>
            </a:r>
            <a:r>
              <a:rPr lang="en-GB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Regulatório</a:t>
            </a:r>
            <a:r>
              <a:rPr lang="en-GB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>
              <a:lnSpc>
                <a:spcPct val="100000"/>
              </a:lnSpc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Padrão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Sistema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Globalmente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Harmonizado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Rotulagem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(Globally Harmonized System of Classification and Labelling of Chemicals – GHS)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xmlns="" id="{B32A077F-B6F0-45DB-B751-0CD31EB07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268760"/>
            <a:ext cx="9144000" cy="1020638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Somente quem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aplica agrotóxico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tem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risco</a:t>
            </a:r>
          </a:p>
          <a:p>
            <a:pPr>
              <a:defRPr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de adoecer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708920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rgbClr val="002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55576" y="2492896"/>
            <a:ext cx="8208912" cy="42648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Esses </a:t>
            </a:r>
            <a:r>
              <a:rPr lang="pt-BR" sz="28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venenos estão presentes no nosso </a:t>
            </a: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dia-a-dia </a:t>
            </a:r>
            <a:r>
              <a:rPr lang="pt-BR" sz="28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e podem contaminar, </a:t>
            </a: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também: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o solo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o ar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os alimentos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a </a:t>
            </a:r>
            <a:r>
              <a:rPr lang="pt-BR" sz="28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água </a:t>
            </a: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a </a:t>
            </a:r>
            <a:r>
              <a:rPr lang="pt-BR" sz="28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vida animal. </a:t>
            </a:r>
            <a:endParaRPr lang="en-GB" sz="2800" dirty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2" y="1124744"/>
            <a:ext cx="1315718" cy="130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3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Agrotóxicos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6256"/>
            <a:ext cx="1237878" cy="6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708920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rgbClr val="002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6100" y="47325"/>
            <a:ext cx="8972550" cy="6705600"/>
            <a:chOff x="76100" y="47325"/>
            <a:chExt cx="8972550" cy="6705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0" y="47325"/>
              <a:ext cx="8972550" cy="670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61" y="3432906"/>
              <a:ext cx="361950" cy="80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426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764704"/>
            <a:ext cx="8963339" cy="568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708920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22324" y="44624"/>
            <a:ext cx="4734051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b="1" dirty="0" smtClean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Toxicologia dos Agrotóxicos</a:t>
            </a:r>
            <a:endParaRPr lang="pt-BR" sz="2500" b="1" u="sng" dirty="0">
              <a:solidFill>
                <a:srgbClr val="00257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20638" y="692696"/>
            <a:ext cx="9146349" cy="6138968"/>
            <a:chOff x="-20638" y="692696"/>
            <a:chExt cx="9146349" cy="6138968"/>
          </a:xfrm>
        </p:grpSpPr>
        <p:grpSp>
          <p:nvGrpSpPr>
            <p:cNvPr id="53" name="Grupo 6"/>
            <p:cNvGrpSpPr>
              <a:grpSpLocks/>
            </p:cNvGrpSpPr>
            <p:nvPr/>
          </p:nvGrpSpPr>
          <p:grpSpPr bwMode="auto">
            <a:xfrm>
              <a:off x="-20638" y="6498934"/>
              <a:ext cx="9091481" cy="316029"/>
              <a:chOff x="-19982" y="6499056"/>
              <a:chExt cx="9090830" cy="315913"/>
            </a:xfrm>
          </p:grpSpPr>
          <p:sp>
            <p:nvSpPr>
              <p:cNvPr id="54" name="Text Box 3"/>
              <p:cNvSpPr txBox="1">
                <a:spLocks noChangeArrowheads="1"/>
              </p:cNvSpPr>
              <p:nvPr/>
            </p:nvSpPr>
            <p:spPr bwMode="auto">
              <a:xfrm>
                <a:off x="-19982" y="6555754"/>
                <a:ext cx="207170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5000"/>
                  </a:spcBef>
                </a:pPr>
                <a:r>
                  <a:rPr lang="pt-BR" sz="900" dirty="0" err="1">
                    <a:solidFill>
                      <a:srgbClr val="002570"/>
                    </a:solidFill>
                    <a:latin typeface="Arial" pitchFamily="34" charset="0"/>
                  </a:rPr>
                  <a:t>Jucelino</a:t>
                </a:r>
                <a:r>
                  <a:rPr lang="pt-BR" sz="900" dirty="0">
                    <a:solidFill>
                      <a:srgbClr val="002570"/>
                    </a:solidFill>
                    <a:latin typeface="Arial" pitchFamily="34" charset="0"/>
                  </a:rPr>
                  <a:t> Nery da Conceição Filho</a:t>
                </a:r>
              </a:p>
            </p:txBody>
          </p:sp>
          <p:pic>
            <p:nvPicPr>
              <p:cNvPr id="55" name="Picture 1" descr="Log CIAVE-Novo-20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18323" y="6499056"/>
                <a:ext cx="1152525" cy="31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Imagem 11" descr="Antiveneno_CIAVE_Novo logotipo_2012 (1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56374" y="6471624"/>
              <a:ext cx="1169337" cy="360040"/>
            </a:xfrm>
            <a:prstGeom prst="rect">
              <a:avLst/>
            </a:prstGeom>
          </p:spPr>
        </p:pic>
        <p:pic>
          <p:nvPicPr>
            <p:cNvPr id="14" name="Picture 18" descr="http://4.bp.blogspot.com/-fGB8920GDcc/Ts0b16s1qBI/AAAAAAAAIcg/h-jwOBTWWlE/s400/FOMO%2BANTONI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421" y="1089073"/>
              <a:ext cx="1576899" cy="1038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198" y="692696"/>
              <a:ext cx="1576898" cy="1038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6" descr="Foto: Osvaldo Afonso/Secom/Governo de M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591" y="2480939"/>
              <a:ext cx="1565889" cy="1038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aixaDeTexto 16"/>
            <p:cNvSpPr txBox="1"/>
            <p:nvPr/>
          </p:nvSpPr>
          <p:spPr>
            <a:xfrm>
              <a:off x="3859198" y="1730949"/>
              <a:ext cx="1576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srgbClr val="0025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Absorção: pele, pulmões trato gastrointestinal</a:t>
              </a:r>
              <a:endParaRPr lang="pt-BR" sz="10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eta para baixo 17"/>
            <p:cNvSpPr/>
            <p:nvPr/>
          </p:nvSpPr>
          <p:spPr>
            <a:xfrm rot="14385699">
              <a:off x="6953788" y="2939368"/>
              <a:ext cx="146236" cy="48650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570"/>
                </a:solidFill>
              </a:endParaRPr>
            </a:p>
          </p:txBody>
        </p:sp>
        <p:sp>
          <p:nvSpPr>
            <p:cNvPr id="19" name="Seta para baixo 18"/>
            <p:cNvSpPr/>
            <p:nvPr/>
          </p:nvSpPr>
          <p:spPr>
            <a:xfrm rot="12390656">
              <a:off x="6040052" y="2359005"/>
              <a:ext cx="159969" cy="48650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570"/>
                </a:solidFill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243574" y="3540397"/>
              <a:ext cx="15768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srgbClr val="0025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População do entorno.</a:t>
              </a:r>
              <a:endParaRPr lang="pt-BR" sz="10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816762" y="2132856"/>
              <a:ext cx="15768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srgbClr val="0025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Família do trabalhador.</a:t>
              </a:r>
              <a:endParaRPr lang="pt-BR" sz="10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" descr="http://www.fotoplatforma.pl/foto_galeria/2773_DSCN9177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112342"/>
              <a:ext cx="1573450" cy="1038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files.personaltrainerusp.com/200000324-ce6f3cf68f/imagens-imagens-de-frutas-2fcfc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448320"/>
              <a:ext cx="1576898" cy="1038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aixaDeTexto 23"/>
            <p:cNvSpPr txBox="1"/>
            <p:nvPr/>
          </p:nvSpPr>
          <p:spPr>
            <a:xfrm>
              <a:off x="1763688" y="2154059"/>
              <a:ext cx="15768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srgbClr val="0025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Plantas</a:t>
              </a:r>
              <a:endParaRPr lang="pt-BR" sz="10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107504" y="3486573"/>
              <a:ext cx="15768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srgbClr val="0025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Frutas</a:t>
              </a:r>
              <a:endParaRPr lang="pt-BR" sz="10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" descr="https://encrypted-tbn2.gstatic.com/images?q=tbn:ANd9GcQfWoORcBQ0XcRuuM359hUImzJP3fj25EMJVXr3KGBg5lZOPRmB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26" y="4190947"/>
              <a:ext cx="1595170" cy="1038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://meioambiente.culturamix.com/blog/wp-content/gallery/evaporacao-ciclo-de-agua/evaporacao-ciclo-de-agua-04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582" y="4190947"/>
              <a:ext cx="1576898" cy="1038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Seta para baixo 27"/>
            <p:cNvSpPr/>
            <p:nvPr/>
          </p:nvSpPr>
          <p:spPr>
            <a:xfrm rot="10800000">
              <a:off x="7956374" y="3786618"/>
              <a:ext cx="153160" cy="29045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570"/>
                </a:solidFill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7243574" y="5199003"/>
              <a:ext cx="15768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srgbClr val="0025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Vento e chuva</a:t>
              </a:r>
              <a:endParaRPr lang="pt-BR" sz="10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1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247" y="5184251"/>
              <a:ext cx="1585913" cy="1038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CaixaDeTexto 30"/>
            <p:cNvSpPr txBox="1"/>
            <p:nvPr/>
          </p:nvSpPr>
          <p:spPr>
            <a:xfrm>
              <a:off x="4363254" y="6207115"/>
              <a:ext cx="15768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srgbClr val="0025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Rios, lagos, etc.</a:t>
              </a:r>
              <a:endParaRPr lang="pt-BR" sz="10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Seta para baixo 31"/>
            <p:cNvSpPr/>
            <p:nvPr/>
          </p:nvSpPr>
          <p:spPr>
            <a:xfrm rot="8660581">
              <a:off x="2917234" y="2360349"/>
              <a:ext cx="175418" cy="48712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570"/>
                </a:solidFill>
              </a:endParaRPr>
            </a:p>
          </p:txBody>
        </p:sp>
        <p:pic>
          <p:nvPicPr>
            <p:cNvPr id="33" name="Picture 16" descr="http://www.cafepoint.com.br/mypoint/agripoint/foto.aspx?idFoto=3403&amp;tamanho=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168863"/>
              <a:ext cx="1576898" cy="1038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CaixaDeTexto 33"/>
            <p:cNvSpPr txBox="1"/>
            <p:nvPr/>
          </p:nvSpPr>
          <p:spPr>
            <a:xfrm>
              <a:off x="2555776" y="6207114"/>
              <a:ext cx="15768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srgbClr val="0025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Solo</a:t>
              </a:r>
              <a:endParaRPr lang="pt-BR" sz="10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Seta para a direita 34"/>
            <p:cNvSpPr/>
            <p:nvPr/>
          </p:nvSpPr>
          <p:spPr>
            <a:xfrm>
              <a:off x="4158240" y="5703377"/>
              <a:ext cx="210649" cy="8707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570"/>
                </a:solidFill>
              </a:endParaRPr>
            </a:p>
          </p:txBody>
        </p:sp>
        <p:sp>
          <p:nvSpPr>
            <p:cNvPr id="36" name="Seta para baixo 35"/>
            <p:cNvSpPr/>
            <p:nvPr/>
          </p:nvSpPr>
          <p:spPr>
            <a:xfrm>
              <a:off x="3505966" y="4509120"/>
              <a:ext cx="144016" cy="48650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570"/>
                </a:solidFill>
              </a:endParaRPr>
            </a:p>
          </p:txBody>
        </p:sp>
        <p:sp>
          <p:nvSpPr>
            <p:cNvPr id="37" name="Seta para a esquerda e para a direita 36"/>
            <p:cNvSpPr/>
            <p:nvPr/>
          </p:nvSpPr>
          <p:spPr>
            <a:xfrm rot="5400000">
              <a:off x="4940324" y="4739730"/>
              <a:ext cx="576064" cy="153308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570"/>
                </a:solidFill>
              </a:endParaRPr>
            </a:p>
          </p:txBody>
        </p:sp>
        <p:sp>
          <p:nvSpPr>
            <p:cNvPr id="38" name="Seta para a esquerda e para a direita 37"/>
            <p:cNvSpPr/>
            <p:nvPr/>
          </p:nvSpPr>
          <p:spPr>
            <a:xfrm rot="1314067">
              <a:off x="1835696" y="3102160"/>
              <a:ext cx="576064" cy="152912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570"/>
                </a:solidFill>
              </a:endParaRPr>
            </a:p>
          </p:txBody>
        </p:sp>
        <p:sp>
          <p:nvSpPr>
            <p:cNvPr id="39" name="Seta para a esquerda e para a direita 38"/>
            <p:cNvSpPr/>
            <p:nvPr/>
          </p:nvSpPr>
          <p:spPr>
            <a:xfrm rot="19096522">
              <a:off x="1887164" y="4225993"/>
              <a:ext cx="483757" cy="122643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570"/>
                </a:solidFill>
              </a:endParaRPr>
            </a:p>
          </p:txBody>
        </p:sp>
        <p:sp>
          <p:nvSpPr>
            <p:cNvPr id="40" name="Seta para a esquerda e para a direita 39"/>
            <p:cNvSpPr/>
            <p:nvPr/>
          </p:nvSpPr>
          <p:spPr>
            <a:xfrm rot="1932125">
              <a:off x="6785411" y="4170635"/>
              <a:ext cx="482198" cy="112027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570"/>
                </a:solidFill>
              </a:endParaRPr>
            </a:p>
          </p:txBody>
        </p:sp>
        <p:sp>
          <p:nvSpPr>
            <p:cNvPr id="41" name="Seta para a esquerda e para a direita 40"/>
            <p:cNvSpPr/>
            <p:nvPr/>
          </p:nvSpPr>
          <p:spPr>
            <a:xfrm rot="5400000">
              <a:off x="4320322" y="2417039"/>
              <a:ext cx="576064" cy="164420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570"/>
                </a:solidFill>
              </a:endParaRPr>
            </a:p>
          </p:txBody>
        </p:sp>
        <p:sp>
          <p:nvSpPr>
            <p:cNvPr id="42" name="Seta dobrada 41"/>
            <p:cNvSpPr/>
            <p:nvPr/>
          </p:nvSpPr>
          <p:spPr>
            <a:xfrm rot="16200000" flipH="1">
              <a:off x="929372" y="1600838"/>
              <a:ext cx="488182" cy="748401"/>
            </a:xfrm>
            <a:prstGeom prst="bentArrow">
              <a:avLst>
                <a:gd name="adj1" fmla="val 25000"/>
                <a:gd name="adj2" fmla="val 21825"/>
                <a:gd name="adj3" fmla="val 25000"/>
                <a:gd name="adj4" fmla="val 4375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570"/>
                </a:solidFill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175796" y="5229200"/>
              <a:ext cx="16599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srgbClr val="0025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Capim dos pastos e gado</a:t>
              </a:r>
              <a:endParaRPr lang="pt-BR" sz="10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upo 43"/>
            <p:cNvGrpSpPr/>
            <p:nvPr/>
          </p:nvGrpSpPr>
          <p:grpSpPr>
            <a:xfrm>
              <a:off x="6101717" y="5545700"/>
              <a:ext cx="2007818" cy="583310"/>
              <a:chOff x="6101717" y="5545700"/>
              <a:chExt cx="774539" cy="583310"/>
            </a:xfrm>
          </p:grpSpPr>
          <p:sp>
            <p:nvSpPr>
              <p:cNvPr id="50" name="Seta dobrada 49"/>
              <p:cNvSpPr/>
              <p:nvPr/>
            </p:nvSpPr>
            <p:spPr>
              <a:xfrm rot="5400000" flipH="1">
                <a:off x="6335639" y="5493265"/>
                <a:ext cx="488182" cy="593052"/>
              </a:xfrm>
              <a:prstGeom prst="bentArrow">
                <a:avLst>
                  <a:gd name="adj1" fmla="val 25000"/>
                  <a:gd name="adj2" fmla="val 21825"/>
                  <a:gd name="adj3" fmla="val 25000"/>
                  <a:gd name="adj4" fmla="val 4375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002570"/>
                  </a:solidFill>
                </a:endParaRPr>
              </a:p>
            </p:txBody>
          </p:sp>
          <p:sp>
            <p:nvSpPr>
              <p:cNvPr id="51" name="Seta para baixo 50"/>
              <p:cNvSpPr/>
              <p:nvPr/>
            </p:nvSpPr>
            <p:spPr>
              <a:xfrm rot="5400000">
                <a:off x="6195393" y="5736179"/>
                <a:ext cx="299155" cy="486507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002570"/>
                  </a:solidFill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2473974" y="3140968"/>
              <a:ext cx="4223061" cy="1046258"/>
              <a:chOff x="2473974" y="2975950"/>
              <a:chExt cx="4223061" cy="1046258"/>
            </a:xfrm>
          </p:grpSpPr>
          <p:pic>
            <p:nvPicPr>
              <p:cNvPr id="46" name="Picture 10" descr="http://fw.atarde.uol.com.br/2013/04/650x375_1317303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2216" y="3064130"/>
                <a:ext cx="1332276" cy="877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6" y="3064131"/>
                <a:ext cx="1333099" cy="877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5" descr="https://encrypted-tbn3.gstatic.com/images?q=tbn:ANd9GcRn9ArICeu_HRFIgLsMbocJltSMg7C7nfP4GfWXdL9saSuxfWG7UQ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372" y="3064130"/>
                <a:ext cx="1316943" cy="876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Retângulo 48"/>
              <p:cNvSpPr/>
              <p:nvPr/>
            </p:nvSpPr>
            <p:spPr>
              <a:xfrm>
                <a:off x="2473974" y="2975950"/>
                <a:ext cx="4223061" cy="104625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rgbClr val="00257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54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3">
            <a:extLst>
              <a:ext uri="{FF2B5EF4-FFF2-40B4-BE49-F238E27FC236}">
                <a16:creationId xmlns:a16="http://schemas.microsoft.com/office/drawing/2014/main" xmlns="" id="{1378575B-1567-4B7D-9722-3A789B8C9855}"/>
              </a:ext>
            </a:extLst>
          </p:cNvPr>
          <p:cNvGrpSpPr/>
          <p:nvPr/>
        </p:nvGrpSpPr>
        <p:grpSpPr>
          <a:xfrm>
            <a:off x="163357" y="1724357"/>
            <a:ext cx="7511095" cy="624523"/>
            <a:chOff x="169887" y="1724357"/>
            <a:chExt cx="7511095" cy="624523"/>
          </a:xfrm>
        </p:grpSpPr>
        <p:sp>
          <p:nvSpPr>
            <p:cNvPr id="6" name="Retângulo 26">
              <a:extLst>
                <a:ext uri="{FF2B5EF4-FFF2-40B4-BE49-F238E27FC236}">
                  <a16:creationId xmlns:a16="http://schemas.microsoft.com/office/drawing/2014/main" xmlns="" id="{92F6C062-61B8-4C1F-9C2E-02B6F1AAB21F}"/>
                </a:ext>
              </a:extLst>
            </p:cNvPr>
            <p:cNvSpPr/>
            <p:nvPr/>
          </p:nvSpPr>
          <p:spPr>
            <a:xfrm>
              <a:off x="768214" y="1916832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27">
              <a:extLst>
                <a:ext uri="{FF2B5EF4-FFF2-40B4-BE49-F238E27FC236}">
                  <a16:creationId xmlns:a16="http://schemas.microsoft.com/office/drawing/2014/main" xmlns="" id="{47144F9C-2D05-4C69-A82D-A49B49CE5713}"/>
                </a:ext>
              </a:extLst>
            </p:cNvPr>
            <p:cNvSpPr/>
            <p:nvPr/>
          </p:nvSpPr>
          <p:spPr>
            <a:xfrm>
              <a:off x="169887" y="1724357"/>
              <a:ext cx="588702" cy="624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761684" y="593973"/>
            <a:ext cx="8274812" cy="1466875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altLang="pt-BR" sz="2000" b="0" dirty="0" smtClean="0"/>
              <a:t/>
            </a:r>
            <a:br>
              <a:rPr lang="en-GB" altLang="pt-BR" sz="2000" b="0" dirty="0" smtClean="0"/>
            </a:br>
            <a:r>
              <a:rPr lang="en-GB" altLang="pt-BR" sz="2000" dirty="0" smtClean="0"/>
              <a:t>Principal</a:t>
            </a:r>
            <a:r>
              <a:rPr lang="en-GB" altLang="pt-BR" sz="2000" b="0" dirty="0" smtClean="0"/>
              <a:t> </a:t>
            </a:r>
            <a:r>
              <a:rPr lang="en-GB" altLang="pt-BR" sz="2000" b="0" dirty="0" smtClean="0"/>
              <a:t>causa de </a:t>
            </a:r>
            <a:r>
              <a:rPr lang="en-GB" altLang="pt-BR" sz="2000" b="0" dirty="0" err="1" smtClean="0"/>
              <a:t>óbito</a:t>
            </a:r>
            <a:r>
              <a:rPr lang="en-GB" altLang="pt-BR" sz="2000" b="0" dirty="0" smtClean="0"/>
              <a:t> </a:t>
            </a:r>
            <a:r>
              <a:rPr lang="en-GB" altLang="pt-BR" sz="2000" b="0" dirty="0" err="1" smtClean="0"/>
              <a:t>por</a:t>
            </a:r>
            <a:r>
              <a:rPr lang="en-GB" altLang="pt-BR" sz="2000" b="0" dirty="0" smtClean="0"/>
              <a:t> </a:t>
            </a:r>
            <a:r>
              <a:rPr lang="en-GB" altLang="pt-BR" sz="2000" b="0" dirty="0" err="1" smtClean="0"/>
              <a:t>intoxicação</a:t>
            </a:r>
            <a:r>
              <a:rPr lang="en-GB" altLang="pt-BR" sz="2000" b="0" dirty="0" smtClean="0"/>
              <a:t> </a:t>
            </a:r>
            <a:r>
              <a:rPr lang="en-GB" altLang="pt-BR" sz="2000" b="0" dirty="0" err="1" smtClean="0"/>
              <a:t>aguda</a:t>
            </a:r>
            <a:r>
              <a:rPr lang="en-GB" altLang="pt-BR" sz="2000" b="0" dirty="0" smtClean="0"/>
              <a:t> no </a:t>
            </a:r>
            <a:r>
              <a:rPr lang="en-GB" altLang="pt-BR" sz="2000" b="0" dirty="0" err="1" smtClean="0"/>
              <a:t>Brasil</a:t>
            </a:r>
            <a:r>
              <a:rPr lang="en-GB" altLang="pt-BR" sz="2000" b="0" dirty="0" smtClean="0"/>
              <a:t> = </a:t>
            </a:r>
            <a:r>
              <a:rPr lang="en-GB" altLang="pt-BR" sz="2000" b="0" dirty="0" err="1" smtClean="0"/>
              <a:t>maior</a:t>
            </a:r>
            <a:r>
              <a:rPr lang="en-GB" altLang="pt-BR" sz="2000" b="0" dirty="0" smtClean="0"/>
              <a:t> </a:t>
            </a:r>
            <a:r>
              <a:rPr lang="en-GB" altLang="pt-BR" sz="2000" b="0" dirty="0" err="1" smtClean="0"/>
              <a:t>letalidade</a:t>
            </a:r>
            <a:r>
              <a:rPr lang="en-GB" altLang="pt-BR" sz="2000" b="0" dirty="0" smtClean="0"/>
              <a:t> </a:t>
            </a:r>
            <a:r>
              <a:rPr lang="en-GB" altLang="pt-BR" sz="2000" b="0" dirty="0" err="1" smtClean="0"/>
              <a:t>comparados</a:t>
            </a:r>
            <a:r>
              <a:rPr lang="en-GB" altLang="pt-BR" sz="2000" b="0" dirty="0" smtClean="0"/>
              <a:t> </a:t>
            </a:r>
            <a:r>
              <a:rPr lang="en-GB" altLang="pt-BR" sz="2000" b="0" dirty="0" err="1" smtClean="0"/>
              <a:t>aos</a:t>
            </a:r>
            <a:r>
              <a:rPr lang="en-GB" altLang="pt-BR" sz="2000" b="0" dirty="0" smtClean="0"/>
              <a:t> </a:t>
            </a:r>
            <a:r>
              <a:rPr lang="en-GB" altLang="pt-BR" sz="2000" b="0" dirty="0" err="1" smtClean="0"/>
              <a:t>demais</a:t>
            </a:r>
            <a:r>
              <a:rPr lang="en-GB" altLang="pt-BR" sz="2000" b="0" dirty="0" smtClean="0"/>
              <a:t> </a:t>
            </a:r>
            <a:r>
              <a:rPr lang="en-GB" altLang="pt-BR" sz="2000" b="0" dirty="0" err="1" smtClean="0"/>
              <a:t>agentes</a:t>
            </a:r>
            <a:r>
              <a:rPr lang="en-GB" altLang="pt-BR" sz="2000" b="0" dirty="0" smtClean="0"/>
              <a:t> </a:t>
            </a:r>
            <a:r>
              <a:rPr lang="en-GB" altLang="pt-BR" sz="2000" b="0" dirty="0" err="1" smtClean="0"/>
              <a:t>causadores</a:t>
            </a:r>
            <a:r>
              <a:rPr lang="en-GB" altLang="pt-BR" sz="2000" b="0" dirty="0" smtClean="0"/>
              <a:t> de </a:t>
            </a:r>
            <a:r>
              <a:rPr lang="en-GB" altLang="pt-BR" sz="2000" b="0" dirty="0" err="1" smtClean="0"/>
              <a:t>intoxicações</a:t>
            </a:r>
            <a:r>
              <a:rPr lang="en-GB" altLang="pt-BR" sz="2000" b="0" dirty="0" smtClean="0"/>
              <a:t> </a:t>
            </a:r>
            <a:r>
              <a:rPr lang="en-GB" altLang="pt-BR" sz="2000" b="0" dirty="0" err="1" smtClean="0"/>
              <a:t>agudas</a:t>
            </a:r>
            <a:endParaRPr lang="pt-BR" altLang="pt-BR" sz="2000" b="0" dirty="0" smtClean="0"/>
          </a:p>
        </p:txBody>
      </p:sp>
      <p:pic>
        <p:nvPicPr>
          <p:cNvPr id="175109" name="Picture 5" descr="ANd9GcQfPPfGFWmBGS3025PVrIPoAow_aDLN8sddmsx2UG9ghhs6lq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55722"/>
            <a:ext cx="359249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tângulo 6"/>
          <p:cNvSpPr/>
          <p:nvPr/>
        </p:nvSpPr>
        <p:spPr>
          <a:xfrm>
            <a:off x="1403648" y="5553236"/>
            <a:ext cx="7128792" cy="97210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bg1"/>
                </a:solidFill>
              </a:rPr>
              <a:t>Facilidade de acesso resulta em seu uso em tentativas de suicídio</a:t>
            </a:r>
          </a:p>
        </p:txBody>
      </p:sp>
    </p:spTree>
    <p:extLst>
      <p:ext uri="{BB962C8B-B14F-4D97-AF65-F5344CB8AC3E}">
        <p14:creationId xmlns:p14="http://schemas.microsoft.com/office/powerpoint/2010/main" val="42093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4016" y="1484784"/>
            <a:ext cx="8388424" cy="792088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REDE NACIONAL DE CENTROS DE INFORMAÇÃO E ASSISTÊNCIA TOXICOLÓGICA (</a:t>
            </a:r>
            <a:r>
              <a:rPr lang="pt-B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CIATox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52"/>
          <p:cNvSpPr txBox="1">
            <a:spLocks noChangeArrowheads="1"/>
          </p:cNvSpPr>
          <p:nvPr/>
        </p:nvSpPr>
        <p:spPr bwMode="auto">
          <a:xfrm>
            <a:off x="725785" y="3429000"/>
            <a:ext cx="528637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BR" sz="2000" b="1" u="sng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33 Centros no Brasil</a:t>
            </a:r>
          </a:p>
          <a:p>
            <a:endParaRPr lang="pt-BR" sz="900" b="1" u="sng" dirty="0">
              <a:solidFill>
                <a:srgbClr val="00257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pt-BR" b="1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 19 Estados e DF</a:t>
            </a:r>
          </a:p>
          <a:p>
            <a:pPr lvl="1">
              <a:buFont typeface="Arial" charset="0"/>
              <a:buChar char="•"/>
            </a:pPr>
            <a:r>
              <a:rPr lang="pt-BR" b="1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 Dados sobre intoxicações: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 Notificação via SINAN</a:t>
            </a:r>
            <a:r>
              <a:rPr lang="pt-BR" b="1" baseline="60000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 Registros através do SINITOX</a:t>
            </a:r>
            <a:r>
              <a:rPr lang="pt-BR" b="1" baseline="60000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 Registros através do Datatox</a:t>
            </a:r>
            <a:r>
              <a:rPr lang="pt-BR" b="1" baseline="60000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endParaRPr lang="pt-BR" b="1" dirty="0">
              <a:solidFill>
                <a:srgbClr val="00257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pt-BR" b="1" dirty="0">
              <a:solidFill>
                <a:srgbClr val="00257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100" b="1" baseline="30000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1100" b="1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Sistema de Informação de Agravos de Notificação (MS)</a:t>
            </a:r>
          </a:p>
          <a:p>
            <a:r>
              <a:rPr lang="pt-BR" sz="1100" b="1" baseline="30000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1100" b="1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Sistema Nacional de Informações Tóxico-Farmacológicas (Fiocruz)</a:t>
            </a:r>
          </a:p>
          <a:p>
            <a:r>
              <a:rPr lang="pt-BR" sz="1100" b="1" baseline="30000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1100" b="1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dirty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Sistema Brasileiro de Dados de Intoxicações (Abracit)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  <a14:imgEffect>
                      <a14:brightnessContrast bright="-25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69" y="2349320"/>
            <a:ext cx="3857895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180510D-8016-448D-82C8-84BD40982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8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378575B-1567-4B7D-9722-3A789B8C9855}"/>
              </a:ext>
            </a:extLst>
          </p:cNvPr>
          <p:cNvGrpSpPr/>
          <p:nvPr/>
        </p:nvGrpSpPr>
        <p:grpSpPr>
          <a:xfrm>
            <a:off x="163357" y="1724357"/>
            <a:ext cx="7511095" cy="624523"/>
            <a:chOff x="169887" y="1724357"/>
            <a:chExt cx="7511095" cy="624523"/>
          </a:xfrm>
        </p:grpSpPr>
        <p:sp>
          <p:nvSpPr>
            <p:cNvPr id="5" name="Retângulo 26">
              <a:extLst>
                <a:ext uri="{FF2B5EF4-FFF2-40B4-BE49-F238E27FC236}">
                  <a16:creationId xmlns:a16="http://schemas.microsoft.com/office/drawing/2014/main" xmlns="" id="{92F6C062-61B8-4C1F-9C2E-02B6F1AAB21F}"/>
                </a:ext>
              </a:extLst>
            </p:cNvPr>
            <p:cNvSpPr/>
            <p:nvPr/>
          </p:nvSpPr>
          <p:spPr>
            <a:xfrm>
              <a:off x="768214" y="1916832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27">
              <a:extLst>
                <a:ext uri="{FF2B5EF4-FFF2-40B4-BE49-F238E27FC236}">
                  <a16:creationId xmlns:a16="http://schemas.microsoft.com/office/drawing/2014/main" xmlns="" id="{47144F9C-2D05-4C69-A82D-A49B49CE5713}"/>
                </a:ext>
              </a:extLst>
            </p:cNvPr>
            <p:cNvSpPr/>
            <p:nvPr/>
          </p:nvSpPr>
          <p:spPr>
            <a:xfrm>
              <a:off x="169887" y="1724357"/>
              <a:ext cx="588702" cy="624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8675" name="Rectangle 3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568952" cy="446367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pt-BR" sz="2000" b="1" dirty="0" smtClean="0"/>
              <a:t>                                          </a:t>
            </a:r>
            <a:r>
              <a:rPr lang="en-GB" altLang="pt-BR" sz="2400" dirty="0" smtClean="0"/>
              <a:t>NO </a:t>
            </a:r>
            <a:r>
              <a:rPr lang="en-GB" altLang="pt-BR" sz="2400" dirty="0" smtClean="0"/>
              <a:t>SETOR </a:t>
            </a:r>
            <a:r>
              <a:rPr lang="en-GB" altLang="pt-BR" sz="2400" dirty="0" smtClean="0"/>
              <a:t>AGRÍCOLA</a:t>
            </a:r>
            <a:endParaRPr lang="en-GB" altLang="pt-BR" sz="2400" dirty="0" smtClean="0"/>
          </a:p>
          <a:p>
            <a:pPr>
              <a:buFont typeface="Wingdings" pitchFamily="2" charset="2"/>
              <a:buNone/>
            </a:pPr>
            <a:endParaRPr lang="en-GB" altLang="pt-BR" sz="2000" dirty="0" smtClean="0"/>
          </a:p>
          <a:p>
            <a:pPr lvl="1"/>
            <a:r>
              <a:rPr lang="en-GB" altLang="pt-BR" sz="2000" dirty="0" err="1" smtClean="0"/>
              <a:t>Falta</a:t>
            </a:r>
            <a:r>
              <a:rPr lang="en-GB" altLang="pt-BR" sz="2000" dirty="0" smtClean="0"/>
              <a:t> de </a:t>
            </a:r>
            <a:r>
              <a:rPr lang="en-GB" altLang="pt-BR" sz="2000" dirty="0" err="1" smtClean="0"/>
              <a:t>observação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ou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não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utilização</a:t>
            </a:r>
            <a:r>
              <a:rPr lang="en-GB" altLang="pt-BR" sz="2000" dirty="0" smtClean="0"/>
              <a:t> de </a:t>
            </a:r>
            <a:r>
              <a:rPr lang="en-GB" altLang="pt-BR" sz="2000" dirty="0" err="1" smtClean="0"/>
              <a:t>técnicas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alternativas</a:t>
            </a:r>
            <a:r>
              <a:rPr lang="en-GB" altLang="pt-BR" sz="2000" dirty="0" smtClean="0"/>
              <a:t>, </a:t>
            </a:r>
            <a:r>
              <a:rPr lang="en-GB" altLang="pt-BR" sz="2000" dirty="0" err="1" smtClean="0"/>
              <a:t>manejo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integrado</a:t>
            </a:r>
            <a:r>
              <a:rPr lang="en-GB" altLang="pt-BR" sz="2000" dirty="0" smtClean="0"/>
              <a:t> de </a:t>
            </a:r>
            <a:r>
              <a:rPr lang="en-GB" altLang="pt-BR" sz="2000" dirty="0" err="1" smtClean="0"/>
              <a:t>pragas</a:t>
            </a:r>
            <a:r>
              <a:rPr lang="en-GB" altLang="pt-BR" sz="2000" dirty="0" smtClean="0"/>
              <a:t> </a:t>
            </a:r>
          </a:p>
          <a:p>
            <a:pPr lvl="1"/>
            <a:r>
              <a:rPr lang="en-GB" altLang="pt-BR" sz="2000" dirty="0" err="1" smtClean="0"/>
              <a:t>Utilização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excessiva</a:t>
            </a:r>
            <a:r>
              <a:rPr lang="en-GB" altLang="pt-BR" sz="2000" dirty="0" smtClean="0"/>
              <a:t> e </a:t>
            </a:r>
            <a:r>
              <a:rPr lang="en-GB" altLang="pt-BR" sz="2000" dirty="0" err="1" smtClean="0"/>
              <a:t>indiscriminada</a:t>
            </a:r>
            <a:endParaRPr lang="en-GB" altLang="pt-BR" sz="2000" dirty="0" smtClean="0"/>
          </a:p>
          <a:p>
            <a:pPr lvl="1"/>
            <a:r>
              <a:rPr lang="en-GB" altLang="pt-BR" sz="2000" dirty="0" err="1" smtClean="0"/>
              <a:t>Falta</a:t>
            </a:r>
            <a:r>
              <a:rPr lang="en-GB" altLang="pt-BR" sz="2000" dirty="0" smtClean="0"/>
              <a:t> de </a:t>
            </a:r>
            <a:r>
              <a:rPr lang="en-GB" altLang="pt-BR" sz="2000" dirty="0" err="1" smtClean="0"/>
              <a:t>orientação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técnica</a:t>
            </a:r>
            <a:endParaRPr lang="en-GB" altLang="pt-BR" sz="2000" dirty="0" smtClean="0"/>
          </a:p>
          <a:p>
            <a:pPr lvl="1"/>
            <a:r>
              <a:rPr lang="en-GB" altLang="pt-BR" sz="2000" dirty="0" err="1" smtClean="0"/>
              <a:t>Falta</a:t>
            </a:r>
            <a:r>
              <a:rPr lang="en-GB" altLang="pt-BR" sz="2000" dirty="0" smtClean="0"/>
              <a:t> de </a:t>
            </a:r>
            <a:r>
              <a:rPr lang="en-GB" altLang="pt-BR" sz="2000" dirty="0" err="1" smtClean="0"/>
              <a:t>percepção</a:t>
            </a:r>
            <a:r>
              <a:rPr lang="en-GB" altLang="pt-BR" sz="2000" dirty="0" smtClean="0"/>
              <a:t> de </a:t>
            </a:r>
            <a:r>
              <a:rPr lang="en-GB" altLang="pt-BR" sz="2000" dirty="0" err="1" smtClean="0"/>
              <a:t>risco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por</a:t>
            </a:r>
            <a:r>
              <a:rPr lang="en-GB" altLang="pt-BR" sz="2000" dirty="0" smtClean="0"/>
              <a:t> parte do </a:t>
            </a:r>
            <a:r>
              <a:rPr lang="en-GB" altLang="pt-BR" sz="2000" dirty="0" err="1" smtClean="0"/>
              <a:t>trabalhador</a:t>
            </a:r>
            <a:endParaRPr lang="en-GB" altLang="pt-BR" sz="2000" dirty="0" smtClean="0"/>
          </a:p>
          <a:p>
            <a:pPr lvl="1"/>
            <a:r>
              <a:rPr lang="en-GB" altLang="pt-BR" sz="2000" dirty="0" err="1" smtClean="0"/>
              <a:t>Pouco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acesso</a:t>
            </a:r>
            <a:r>
              <a:rPr lang="en-GB" altLang="pt-BR" sz="2000" dirty="0" smtClean="0"/>
              <a:t> à </a:t>
            </a:r>
            <a:r>
              <a:rPr lang="en-GB" altLang="pt-BR" sz="2000" dirty="0" err="1" smtClean="0"/>
              <a:t>informação</a:t>
            </a:r>
            <a:endParaRPr lang="en-GB" altLang="pt-BR" sz="2000" dirty="0" smtClean="0"/>
          </a:p>
          <a:p>
            <a:pPr lvl="1"/>
            <a:r>
              <a:rPr lang="en-GB" altLang="pt-BR" sz="2000" dirty="0" err="1" smtClean="0"/>
              <a:t>Falta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ou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uso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inadequado</a:t>
            </a:r>
            <a:r>
              <a:rPr lang="en-GB" altLang="pt-BR" sz="2000" dirty="0" smtClean="0"/>
              <a:t> de </a:t>
            </a:r>
            <a:r>
              <a:rPr lang="en-GB" altLang="pt-BR" sz="2000" dirty="0" err="1" smtClean="0"/>
              <a:t>medidas</a:t>
            </a:r>
            <a:r>
              <a:rPr lang="en-GB" altLang="pt-BR" sz="2000" dirty="0" smtClean="0"/>
              <a:t> de </a:t>
            </a:r>
            <a:r>
              <a:rPr lang="en-GB" altLang="pt-BR" sz="2000" dirty="0" err="1" smtClean="0"/>
              <a:t>proteção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coletiva</a:t>
            </a:r>
            <a:r>
              <a:rPr lang="en-GB" altLang="pt-BR" sz="2000" dirty="0" smtClean="0"/>
              <a:t> e individual (EPC e EPI)</a:t>
            </a:r>
          </a:p>
          <a:p>
            <a:pPr lvl="1"/>
            <a:r>
              <a:rPr lang="en-GB" altLang="pt-BR" sz="2000" dirty="0" err="1" smtClean="0"/>
              <a:t>Uso</a:t>
            </a:r>
            <a:r>
              <a:rPr lang="en-GB" altLang="pt-BR" sz="2000" dirty="0" smtClean="0"/>
              <a:t>  </a:t>
            </a:r>
            <a:r>
              <a:rPr lang="en-GB" altLang="pt-BR" sz="2000" dirty="0" err="1" smtClean="0"/>
              <a:t>indevido</a:t>
            </a:r>
            <a:r>
              <a:rPr lang="en-GB" altLang="pt-BR" sz="2000" dirty="0" smtClean="0"/>
              <a:t>  </a:t>
            </a:r>
            <a:r>
              <a:rPr lang="en-GB" altLang="pt-BR" sz="2000" dirty="0" err="1" smtClean="0"/>
              <a:t>em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ambiente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doméstico</a:t>
            </a:r>
            <a:r>
              <a:rPr lang="en-GB" altLang="pt-BR" sz="2000" dirty="0" smtClean="0"/>
              <a:t>  (</a:t>
            </a:r>
            <a:r>
              <a:rPr lang="en-GB" altLang="pt-BR" sz="2000" dirty="0" err="1" smtClean="0"/>
              <a:t>não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observação</a:t>
            </a:r>
            <a:r>
              <a:rPr lang="en-GB" altLang="pt-BR" sz="2000" dirty="0" smtClean="0"/>
              <a:t> das </a:t>
            </a:r>
            <a:r>
              <a:rPr lang="en-GB" altLang="pt-BR" sz="2000" dirty="0" err="1" smtClean="0"/>
              <a:t>restrições</a:t>
            </a:r>
            <a:r>
              <a:rPr lang="en-GB" altLang="pt-BR" sz="2000" dirty="0" smtClean="0"/>
              <a:t> de </a:t>
            </a:r>
            <a:r>
              <a:rPr lang="en-GB" altLang="pt-BR" sz="2000" dirty="0" err="1" smtClean="0"/>
              <a:t>uso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agrícola</a:t>
            </a:r>
            <a:r>
              <a:rPr lang="en-GB" altLang="pt-BR" sz="2000" dirty="0" smtClean="0"/>
              <a:t> e </a:t>
            </a:r>
            <a:r>
              <a:rPr lang="en-GB" altLang="pt-BR" sz="2000" dirty="0" err="1" smtClean="0"/>
              <a:t>uso</a:t>
            </a:r>
            <a:r>
              <a:rPr lang="en-GB" altLang="pt-BR" sz="2000" dirty="0" smtClean="0"/>
              <a:t> </a:t>
            </a:r>
            <a:r>
              <a:rPr lang="en-GB" altLang="pt-BR" sz="2000" dirty="0" err="1" smtClean="0"/>
              <a:t>doméstico</a:t>
            </a:r>
            <a:r>
              <a:rPr lang="en-GB" altLang="pt-BR" sz="2000" dirty="0" smtClean="0"/>
              <a:t>)</a:t>
            </a:r>
            <a:endParaRPr lang="en-GB" altLang="pt-BR" sz="2000" dirty="0" smtClean="0"/>
          </a:p>
        </p:txBody>
      </p:sp>
      <p:sp>
        <p:nvSpPr>
          <p:cNvPr id="8" name="Retângulo 7"/>
          <p:cNvSpPr/>
          <p:nvPr/>
        </p:nvSpPr>
        <p:spPr>
          <a:xfrm>
            <a:off x="5364088" y="5013176"/>
            <a:ext cx="3168352" cy="1224136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</a:rPr>
              <a:t>Facilidade de acesso resulta em seu uso em tentativas de suicídio</a:t>
            </a:r>
          </a:p>
        </p:txBody>
      </p:sp>
    </p:spTree>
    <p:extLst>
      <p:ext uri="{BB962C8B-B14F-4D97-AF65-F5344CB8AC3E}">
        <p14:creationId xmlns:p14="http://schemas.microsoft.com/office/powerpoint/2010/main" val="19938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Riscos de Intoxicação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708920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rgbClr val="002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98897" y="2619049"/>
            <a:ext cx="8151341" cy="3833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O risco de intoxicação </a:t>
            </a:r>
            <a:r>
              <a:rPr lang="pt-BR" sz="2400" b="1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depende: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da </a:t>
            </a:r>
            <a:r>
              <a:rPr lang="pt-BR" sz="24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toxicidade </a:t>
            </a: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da substância;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do </a:t>
            </a:r>
            <a:r>
              <a:rPr lang="pt-BR" sz="24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tempo </a:t>
            </a: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de exposição; </a:t>
            </a:r>
            <a:endParaRPr lang="pt-BR" sz="2400" dirty="0" smtClean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das condições ambientais;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da </a:t>
            </a:r>
            <a:r>
              <a:rPr lang="pt-BR" sz="24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via de entrada no </a:t>
            </a: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organismo (</a:t>
            </a:r>
            <a:r>
              <a:rPr lang="pt-BR" sz="24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respiratória, digestiva ou cutânea) e </a:t>
            </a:r>
            <a:endParaRPr lang="pt-BR" sz="2400" dirty="0" smtClean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da </a:t>
            </a:r>
            <a:r>
              <a:rPr lang="pt-BR" sz="24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forma como </a:t>
            </a: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os produtos </a:t>
            </a:r>
            <a:r>
              <a:rPr lang="pt-BR" sz="24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são manipulados.</a:t>
            </a:r>
            <a:endParaRPr lang="en-GB" sz="2400" dirty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2" y="1124744"/>
            <a:ext cx="1315718" cy="130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30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Riscos de Contaminação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708920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rgbClr val="002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2" y="1124744"/>
            <a:ext cx="1315718" cy="130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4"/>
          <p:cNvGrpSpPr/>
          <p:nvPr/>
        </p:nvGrpSpPr>
        <p:grpSpPr>
          <a:xfrm>
            <a:off x="432" y="3214090"/>
            <a:ext cx="9133900" cy="2663182"/>
            <a:chOff x="9668" y="1014412"/>
            <a:chExt cx="9133900" cy="1943102"/>
          </a:xfrm>
        </p:grpSpPr>
        <p:pic>
          <p:nvPicPr>
            <p:cNvPr id="11" name="Picture 4" descr="http://3.bp.blogspot.com/-nPpsyQ6GdC0/T9NV1aOlt1I/AAAAAAAAAbo/uF7BVJtS6bU/s320/AGROT%C3%93XIC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8" y="1014413"/>
              <a:ext cx="3048000" cy="194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www.grzero.com.br/wp-content/uploads/2011/06/agrotoxic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668" y="1014412"/>
              <a:ext cx="3026500" cy="194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Foto - agrotóxic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014413"/>
              <a:ext cx="3059400" cy="194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85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Riscos de Contaminação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2" y="1124744"/>
            <a:ext cx="1315718" cy="130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grzero.com.br/wp-content/uploads/2011/06/agrotox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50" y="2991196"/>
            <a:ext cx="4943870" cy="317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m para hábito de fumar na lavou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6958" y="3060178"/>
            <a:ext cx="174307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Riscos de Contaminação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2" y="1124744"/>
            <a:ext cx="1315718" cy="130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420888"/>
            <a:ext cx="4824536" cy="4103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6524399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Guarda do alimento junto ao material de trabalho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05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Riscos de Contaminação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2" y="1124744"/>
            <a:ext cx="1315718" cy="130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Nd9GcQfPPfGFWmBGS3025PVrIPoAow_aDLN8sddmsx2UG9ghhs6lql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564904"/>
            <a:ext cx="603525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693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Riscos de Contaminação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2" y="1124744"/>
            <a:ext cx="1315718" cy="130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25" y="2424861"/>
            <a:ext cx="3946549" cy="38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4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Riscos de Contaminação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2" y="1124744"/>
            <a:ext cx="1315718" cy="130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Resultado de imagem para risco do preparo de calde de agrotóx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25" y="2852936"/>
            <a:ext cx="59149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61653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Preparação da calda do agrotóxico.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31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Riscos de Contaminação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708920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rgbClr val="002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98897" y="2564904"/>
            <a:ext cx="792157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Colheita sem observância ao tempo de carência.</a:t>
            </a:r>
            <a:endParaRPr lang="en-GB" sz="2800" dirty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2" y="1124744"/>
            <a:ext cx="1315718" cy="130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esultado de imagem para fumo agrotó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fumo agrotóx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fumo agrotóxic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Resultado de imagem para fumo agrotóxic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67702"/>
            <a:ext cx="5731509" cy="320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2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Riscos de Contaminação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708920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rgbClr val="002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98897" y="2348880"/>
            <a:ext cx="7921575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Acesso às </a:t>
            </a: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áreas onde </a:t>
            </a:r>
            <a:r>
              <a:rPr lang="pt-BR" sz="24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foram recentemente aplicados agrotóxicos.</a:t>
            </a:r>
            <a:endParaRPr lang="en-GB" sz="2400" dirty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2" y="1124744"/>
            <a:ext cx="1315718" cy="130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57583"/>
            <a:ext cx="5240771" cy="34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6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9876" y="1945635"/>
            <a:ext cx="820891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NORDESTE – 9 </a:t>
            </a:r>
            <a:r>
              <a:rPr lang="pt-BR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CIATox</a:t>
            </a:r>
            <a:endParaRPr lang="pt-BR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27584" y="2608307"/>
            <a:ext cx="4824536" cy="370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Teresina (CITOX-PI)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Fortaleza (CEATOX-CE e CIAT-CE)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Natal (CIT-RN)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João Pessoa (CEATOX-PB)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Campina Grande (CEATOX-PB)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Recife (CEATOX-PE)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Aracaju (CIT-SE)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Salvador (CIAVE-BA)*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sz="11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11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 </a:t>
            </a:r>
            <a:r>
              <a:rPr lang="pt-BR" sz="11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Corresponde a ~30% dos registros da região NE.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924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B0D56830-D4F0-49E1-ADA0-7F48630D6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052736"/>
            <a:ext cx="590465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b="1" dirty="0">
                <a:solidFill>
                  <a:srgbClr val="33CCCC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CENTROS  DE  INFORMAÇÃO E ASSISTÊNCIA TOXICOLÓGICA  NA REGIÃO NORDESTE</a:t>
            </a:r>
            <a:endParaRPr lang="pt-BR" sz="2000" dirty="0">
              <a:solidFill>
                <a:srgbClr val="33CCCC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B9DB53C3-2B82-47B2-AEBE-23DA22476B1F}"/>
              </a:ext>
            </a:extLst>
          </p:cNvPr>
          <p:cNvSpPr/>
          <p:nvPr/>
        </p:nvSpPr>
        <p:spPr>
          <a:xfrm>
            <a:off x="8208896" y="4059316"/>
            <a:ext cx="100602" cy="1220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A7CE459-B936-4CEE-B5EB-7E5C0722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7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Riscos de Contaminação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708920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rgbClr val="002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050665" y="6441863"/>
            <a:ext cx="7921575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A deriva do agrotóxico pulverizado pode atingir comunidades próximas.</a:t>
            </a:r>
            <a:endParaRPr lang="en-GB" dirty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2" y="1124744"/>
            <a:ext cx="1315718" cy="130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01778(1)"/>
          <p:cNvPicPr>
            <a:picLocks noChangeAspect="1" noChangeArrowheads="1"/>
          </p:cNvPicPr>
          <p:nvPr/>
        </p:nvPicPr>
        <p:blipFill>
          <a:blip r:embed="rId5" cstate="print">
            <a:lum bright="30000" contrast="12000"/>
          </a:blip>
          <a:srcRect/>
          <a:stretch>
            <a:fillRect/>
          </a:stretch>
        </p:blipFill>
        <p:spPr bwMode="auto">
          <a:xfrm>
            <a:off x="1487485" y="2424860"/>
            <a:ext cx="6324875" cy="401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708920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rgbClr val="002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55576" y="2420888"/>
            <a:ext cx="8245103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Q</a:t>
            </a: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uando </a:t>
            </a:r>
            <a:r>
              <a:rPr lang="pt-BR" sz="24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não são cumpridos os prazos </a:t>
            </a: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de carência (o </a:t>
            </a:r>
            <a:r>
              <a:rPr lang="pt-BR" sz="24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intervalo entre a última aplicação do veneno e </a:t>
            </a: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a colheita) </a:t>
            </a:r>
            <a:r>
              <a:rPr lang="pt-BR" sz="24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permanecem resíduos de agrotóxicos nos alimentos </a:t>
            </a: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em concentrações </a:t>
            </a:r>
            <a:r>
              <a:rPr lang="pt-BR" sz="24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não permitidas pela legislação</a:t>
            </a:r>
            <a:r>
              <a:rPr lang="pt-BR" sz="24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Riscos de Contaminação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http://files.personaltrainerusp.com/200000324-ce6f3cf68f/imagens-imagens-de-frutas-2fcfc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16" y="4221088"/>
            <a:ext cx="38278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1618" y="1700808"/>
            <a:ext cx="9022382" cy="588590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Contaminação </a:t>
            </a:r>
            <a:r>
              <a:rPr lang="pt-BR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dos </a:t>
            </a:r>
            <a:r>
              <a:rPr lang="pt-BR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alimentos por agrotóxicos</a:t>
            </a:r>
            <a:endParaRPr lang="pt-BR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708920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rgbClr val="002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98897" y="2619049"/>
            <a:ext cx="7921575" cy="354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Os agrotóxicos podem permanecer por muito tempo na </a:t>
            </a: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cadeia alimentar</a:t>
            </a:r>
            <a:r>
              <a:rPr lang="pt-BR" sz="28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: organismos aquáticos, </a:t>
            </a: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peixes, </a:t>
            </a:r>
            <a:r>
              <a:rPr lang="pt-BR" sz="28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pastagens, no leite e </a:t>
            </a: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na gordura </a:t>
            </a:r>
            <a:r>
              <a:rPr lang="pt-BR" sz="28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animal; nas aves e ovos; nos insetos como abelhas, </a:t>
            </a: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afetando a </a:t>
            </a:r>
            <a:r>
              <a:rPr lang="pt-BR" sz="28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produção de </a:t>
            </a: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mel (e vida das abelhas </a:t>
            </a: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2800" dirty="0" smtClean="0">
                <a:solidFill>
                  <a:srgbClr val="002A56"/>
                </a:solidFill>
                <a:latin typeface="Source Serif Pro Black"/>
                <a:ea typeface="Source Serif Pro Black"/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pt-BR" sz="2800" dirty="0" smtClean="0">
                <a:solidFill>
                  <a:srgbClr val="002A56"/>
                </a:solidFill>
                <a:latin typeface="+mj-lt"/>
                <a:ea typeface="Source Serif Pro Black"/>
                <a:cs typeface="Arial" panose="020B0604020202020204" pitchFamily="34" charset="0"/>
                <a:sym typeface="Wingdings" panose="05000000000000000000" pitchFamily="2" charset="2"/>
              </a:rPr>
              <a:t>polinização  </a:t>
            </a:r>
            <a:r>
              <a:rPr lang="pt-BR" sz="2800" dirty="0">
                <a:solidFill>
                  <a:srgbClr val="002A56"/>
                </a:solidFill>
                <a:latin typeface="Source Serif Pro Black"/>
                <a:ea typeface="Source Serif Pro Black"/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r>
              <a:rPr lang="pt-BR" sz="2800" dirty="0" smtClean="0">
                <a:solidFill>
                  <a:srgbClr val="002A56"/>
                </a:solidFill>
                <a:ea typeface="Source Serif Pro Black"/>
                <a:cs typeface="Arial" panose="020B0604020202020204" pitchFamily="34" charset="0"/>
                <a:sym typeface="Wingdings" panose="05000000000000000000" pitchFamily="2" charset="2"/>
              </a:rPr>
              <a:t>produção</a:t>
            </a: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; </a:t>
            </a:r>
            <a:r>
              <a:rPr lang="pt-BR" sz="28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assim como nos próprios alimentos </a:t>
            </a: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cultivados com </a:t>
            </a:r>
            <a:r>
              <a:rPr lang="pt-BR" sz="28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uso de agrotóxicos</a:t>
            </a:r>
            <a:r>
              <a:rPr lang="pt-BR" sz="28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.</a:t>
            </a:r>
            <a:endParaRPr lang="pt-BR" sz="2800" dirty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“Descontaminação” de Alimentos</a:t>
            </a:r>
            <a:endParaRPr lang="pt-BR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708920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rgbClr val="002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2" y="1124744"/>
            <a:ext cx="1315718" cy="130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pactoglobalcreapr.files.wordpress.com/2011/11/lave-alimen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75" y="3140968"/>
            <a:ext cx="3092897" cy="27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ultivando.com.br/figuras/lavando_toma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26" y="3140968"/>
            <a:ext cx="3322108" cy="27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4681" y="6093296"/>
            <a:ext cx="726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Uso de hipoclorito de sódio / bicarbonato de sódio / iodo?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0325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124744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Associação de Agrotóxicos: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192338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100000"/>
              </a:lnSpc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4386"/>
            <a:ext cx="936104" cy="152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44377"/>
            <a:ext cx="414038" cy="68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51" y="4424586"/>
            <a:ext cx="1405801" cy="175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90" y="4928642"/>
            <a:ext cx="416742" cy="65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have direita 5"/>
          <p:cNvSpPr/>
          <p:nvPr/>
        </p:nvSpPr>
        <p:spPr>
          <a:xfrm>
            <a:off x="3059832" y="2768402"/>
            <a:ext cx="794763" cy="30963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rupo 6"/>
          <p:cNvGrpSpPr/>
          <p:nvPr/>
        </p:nvGrpSpPr>
        <p:grpSpPr>
          <a:xfrm>
            <a:off x="4072520" y="2930094"/>
            <a:ext cx="4819960" cy="891980"/>
            <a:chOff x="4072520" y="3446676"/>
            <a:chExt cx="4819960" cy="8919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520" y="3446676"/>
              <a:ext cx="722464" cy="89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973" y="3484943"/>
              <a:ext cx="695171" cy="664137"/>
            </a:xfrm>
            <a:prstGeom prst="rect">
              <a:avLst/>
            </a:prstGeom>
          </p:spPr>
        </p:pic>
        <p:sp>
          <p:nvSpPr>
            <p:cNvPr id="30" name="CaixaDeTexto 29"/>
            <p:cNvSpPr txBox="1"/>
            <p:nvPr/>
          </p:nvSpPr>
          <p:spPr>
            <a:xfrm>
              <a:off x="6228184" y="3549791"/>
              <a:ext cx="2664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 smtClean="0"/>
                <a:t>Efeito C</a:t>
              </a:r>
              <a:endParaRPr lang="pt-BR" sz="3200" b="1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139952" y="3830494"/>
            <a:ext cx="4752528" cy="1026140"/>
            <a:chOff x="4139952" y="4347076"/>
            <a:chExt cx="4752528" cy="1026140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4347076"/>
              <a:ext cx="973855" cy="930380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481236"/>
              <a:ext cx="722464" cy="89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CaixaDeTexto 30"/>
            <p:cNvSpPr txBox="1"/>
            <p:nvPr/>
          </p:nvSpPr>
          <p:spPr>
            <a:xfrm>
              <a:off x="6228184" y="4644425"/>
              <a:ext cx="2664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 smtClean="0"/>
                <a:t>Efeito D &gt; C</a:t>
              </a:r>
              <a:endParaRPr lang="pt-BR" sz="3200" b="1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139952" y="4845703"/>
            <a:ext cx="4752528" cy="1307075"/>
            <a:chOff x="4139952" y="5362285"/>
            <a:chExt cx="4752528" cy="1307075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5362285"/>
              <a:ext cx="1368152" cy="1307075"/>
            </a:xfrm>
            <a:prstGeom prst="rect">
              <a:avLst/>
            </a:prstGeom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5705372"/>
              <a:ext cx="722464" cy="89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CaixaDeTexto 31"/>
            <p:cNvSpPr txBox="1"/>
            <p:nvPr/>
          </p:nvSpPr>
          <p:spPr>
            <a:xfrm>
              <a:off x="6228184" y="5661248"/>
              <a:ext cx="2664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 smtClean="0"/>
                <a:t>Efeito </a:t>
              </a:r>
              <a:r>
                <a:rPr lang="pt-BR" sz="3200" b="1" dirty="0" err="1" smtClean="0"/>
                <a:t>C.x</a:t>
              </a:r>
              <a:endParaRPr lang="pt-BR" sz="3200" b="1" dirty="0"/>
            </a:p>
          </p:txBody>
        </p:sp>
      </p:grp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251521" y="1904380"/>
            <a:ext cx="8784976" cy="5759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2400" b="1" dirty="0" smtClean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Efeitos resultantes do uso associado de agrotóxicos:</a:t>
            </a:r>
            <a:endParaRPr lang="pt-BR" sz="2400" b="1" dirty="0">
              <a:solidFill>
                <a:srgbClr val="002570"/>
              </a:solidFill>
              <a:latin typeface="Arial" pitchFamily="34" charset="0"/>
              <a:cs typeface="Arial" pitchFamily="34" charset="0"/>
            </a:endParaRPr>
          </a:p>
          <a:p>
            <a:pPr marL="355600" algn="ctr">
              <a:lnSpc>
                <a:spcPct val="80000"/>
              </a:lnSpc>
              <a:buFont typeface="Wingdings" pitchFamily="2" charset="2"/>
              <a:buNone/>
            </a:pPr>
            <a:endParaRPr lang="pt-BR" altLang="pt-BR" sz="400" kern="0" dirty="0" smtClean="0">
              <a:solidFill>
                <a:srgbClr val="002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ctr">
              <a:lnSpc>
                <a:spcPct val="80000"/>
              </a:lnSpc>
              <a:buFont typeface="Wingdings" pitchFamily="2" charset="2"/>
              <a:buNone/>
            </a:pPr>
            <a:endParaRPr lang="pt-BR" altLang="pt-BR" sz="400" kern="0" dirty="0">
              <a:solidFill>
                <a:srgbClr val="002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ctr">
              <a:lnSpc>
                <a:spcPct val="80000"/>
              </a:lnSpc>
              <a:buFont typeface="Wingdings" pitchFamily="2" charset="2"/>
              <a:buNone/>
            </a:pPr>
            <a:endParaRPr lang="pt-BR" altLang="pt-BR" sz="400" kern="0" dirty="0" smtClean="0">
              <a:solidFill>
                <a:srgbClr val="002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just">
              <a:lnSpc>
                <a:spcPct val="80000"/>
              </a:lnSpc>
              <a:buFont typeface="Wingdings" pitchFamily="2" charset="2"/>
              <a:buNone/>
            </a:pPr>
            <a:endParaRPr lang="pt-BR" altLang="pt-BR" sz="1200" kern="0" dirty="0" smtClean="0">
              <a:solidFill>
                <a:srgbClr val="002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33951" y="6372036"/>
            <a:ext cx="781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Doença pré-existente ????           Idade????           Hábitos????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3503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Composição: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708920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100000"/>
              </a:lnSpc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91" y="3426178"/>
            <a:ext cx="3063484" cy="3027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171" y="2420962"/>
            <a:ext cx="8569325" cy="424839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1800" dirty="0" smtClean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Muitas apresentações comerciais possuem componentes toxicologicamente significativos denominados de </a:t>
            </a:r>
            <a:r>
              <a:rPr lang="pt-BR" sz="1800" b="1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ingredientes inertes e </a:t>
            </a:r>
            <a:r>
              <a:rPr lang="pt-BR" sz="1800" b="1" dirty="0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aditivos</a:t>
            </a:r>
            <a:r>
              <a:rPr lang="pt-BR" sz="1800" dirty="0" smtClean="0">
                <a:solidFill>
                  <a:srgbClr val="00257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altLang="pt-BR" sz="400" kern="0" dirty="0">
              <a:solidFill>
                <a:srgbClr val="002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ctr">
              <a:lnSpc>
                <a:spcPct val="80000"/>
              </a:lnSpc>
              <a:buFont typeface="Wingdings" pitchFamily="2" charset="2"/>
              <a:buNone/>
            </a:pPr>
            <a:endParaRPr lang="pt-BR" altLang="pt-BR" sz="400" kern="0" dirty="0" smtClean="0">
              <a:solidFill>
                <a:srgbClr val="002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2913" algn="just">
              <a:lnSpc>
                <a:spcPct val="110000"/>
              </a:lnSpc>
            </a:pPr>
            <a:r>
              <a:rPr lang="pt-BR" altLang="pt-BR" sz="1900" kern="0" dirty="0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solventes </a:t>
            </a:r>
          </a:p>
          <a:p>
            <a:pPr marL="1712913" algn="just">
              <a:lnSpc>
                <a:spcPct val="110000"/>
              </a:lnSpc>
            </a:pPr>
            <a:r>
              <a:rPr lang="pt-BR" altLang="pt-BR" sz="1900" kern="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altLang="pt-BR" sz="1900" kern="0" dirty="0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ispersantes</a:t>
            </a:r>
          </a:p>
          <a:p>
            <a:pPr marL="1712913" algn="just">
              <a:lnSpc>
                <a:spcPct val="110000"/>
              </a:lnSpc>
            </a:pPr>
            <a:r>
              <a:rPr lang="pt-BR" altLang="pt-BR" sz="1900" kern="0" dirty="0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surfactantes</a:t>
            </a:r>
          </a:p>
          <a:p>
            <a:pPr marL="1712913" algn="just">
              <a:lnSpc>
                <a:spcPct val="110000"/>
              </a:lnSpc>
            </a:pPr>
            <a:r>
              <a:rPr lang="pt-BR" altLang="pt-BR" sz="1900" kern="0" dirty="0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adjuvantes</a:t>
            </a:r>
          </a:p>
          <a:p>
            <a:pPr marL="1712913" algn="just">
              <a:lnSpc>
                <a:spcPct val="110000"/>
              </a:lnSpc>
            </a:pPr>
            <a:r>
              <a:rPr lang="pt-BR" altLang="pt-BR" sz="1900" kern="0" dirty="0" err="1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espalhantes</a:t>
            </a:r>
            <a:endParaRPr lang="pt-BR" altLang="pt-BR" sz="1900" kern="0" dirty="0" smtClean="0">
              <a:solidFill>
                <a:srgbClr val="002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2913" algn="just">
              <a:lnSpc>
                <a:spcPct val="110000"/>
              </a:lnSpc>
            </a:pPr>
            <a:r>
              <a:rPr lang="pt-BR" altLang="pt-BR" sz="1900" kern="0" dirty="0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fixadores</a:t>
            </a:r>
          </a:p>
          <a:p>
            <a:pPr marL="1712913" algn="just">
              <a:lnSpc>
                <a:spcPct val="110000"/>
              </a:lnSpc>
            </a:pPr>
            <a:r>
              <a:rPr lang="pt-BR" altLang="pt-BR" sz="1900" kern="0" dirty="0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corantes</a:t>
            </a:r>
          </a:p>
          <a:p>
            <a:pPr marL="1712913" algn="just">
              <a:lnSpc>
                <a:spcPct val="110000"/>
              </a:lnSpc>
            </a:pPr>
            <a:r>
              <a:rPr lang="pt-BR" altLang="pt-BR" sz="1900" kern="0" dirty="0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substâncias </a:t>
            </a:r>
            <a:r>
              <a:rPr lang="pt-BR" altLang="pt-BR" sz="1900" kern="0" dirty="0" err="1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odorizantes</a:t>
            </a:r>
            <a:endParaRPr lang="pt-BR" altLang="pt-BR" sz="1900" kern="0" dirty="0" smtClean="0">
              <a:solidFill>
                <a:srgbClr val="002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2913" algn="just">
              <a:lnSpc>
                <a:spcPct val="110000"/>
              </a:lnSpc>
            </a:pPr>
            <a:r>
              <a:rPr lang="pt-BR" altLang="pt-BR" sz="1900" kern="0" dirty="0" err="1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emetizantes</a:t>
            </a:r>
            <a:r>
              <a:rPr lang="pt-BR" altLang="pt-BR" sz="1900" kern="0" dirty="0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 marL="355600" algn="just">
              <a:lnSpc>
                <a:spcPct val="80000"/>
              </a:lnSpc>
              <a:buFont typeface="Wingdings" pitchFamily="2" charset="2"/>
              <a:buNone/>
            </a:pPr>
            <a:endParaRPr lang="pt-BR" altLang="pt-BR" sz="1200" kern="0" dirty="0" smtClean="0">
              <a:solidFill>
                <a:srgbClr val="002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flipH="1">
            <a:off x="5076056" y="3429000"/>
            <a:ext cx="282682" cy="3060000"/>
          </a:xfrm>
          <a:prstGeom prst="leftBrace">
            <a:avLst>
              <a:gd name="adj1" fmla="val 91667"/>
              <a:gd name="adj2" fmla="val 50000"/>
            </a:avLst>
          </a:prstGeom>
          <a:noFill/>
          <a:ln w="38100">
            <a:solidFill>
              <a:srgbClr val="F6B9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pt-BR">
              <a:solidFill>
                <a:srgbClr val="00257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83568" y="6597932"/>
            <a:ext cx="1418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Adaptado de: Anvisa</a:t>
            </a:r>
            <a:endParaRPr lang="pt-BR" sz="800" dirty="0">
              <a:solidFill>
                <a:srgbClr val="0025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31" y="3284984"/>
            <a:ext cx="896144" cy="856138"/>
          </a:xfrm>
          <a:prstGeom prst="rect">
            <a:avLst/>
          </a:prstGeom>
        </p:spPr>
      </p:pic>
      <p:sp>
        <p:nvSpPr>
          <p:cNvPr id="3" name="Botão de ação: Informações 2">
            <a:hlinkClick r:id="rId6" action="ppaction://hlinksldjump" highlightClick="1"/>
          </p:cNvPr>
          <p:cNvSpPr/>
          <p:nvPr/>
        </p:nvSpPr>
        <p:spPr>
          <a:xfrm>
            <a:off x="8431299" y="6453336"/>
            <a:ext cx="281576" cy="25231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49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641326"/>
            <a:ext cx="9144000" cy="648072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Agrotóxicos de Uso Agrícola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708920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rgbClr val="002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98897" y="2619049"/>
            <a:ext cx="7921575" cy="3480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O trabalhador do campo, quando em atividade, </a:t>
            </a:r>
            <a:r>
              <a:rPr lang="pt-BR" sz="20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pode estar </a:t>
            </a:r>
            <a:r>
              <a:rPr lang="pt-BR" sz="20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diretamente exposto a risco </a:t>
            </a:r>
            <a:r>
              <a:rPr lang="pt-BR" sz="20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químico, </a:t>
            </a:r>
            <a:r>
              <a:rPr lang="pt-BR" sz="20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sendo </a:t>
            </a:r>
            <a:r>
              <a:rPr lang="pt-BR" sz="20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possível ocorrer </a:t>
            </a:r>
            <a:r>
              <a:rPr lang="pt-BR" sz="20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em todas as etapas do processo produtivo, </a:t>
            </a:r>
            <a:r>
              <a:rPr lang="pt-BR" sz="20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tais como</a:t>
            </a:r>
            <a:r>
              <a:rPr lang="pt-BR" sz="20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: </a:t>
            </a:r>
            <a:endParaRPr lang="pt-BR" sz="2000" dirty="0" smtClean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preparo</a:t>
            </a:r>
            <a:r>
              <a:rPr lang="pt-BR" sz="20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aplicação</a:t>
            </a:r>
            <a:r>
              <a:rPr lang="pt-BR" sz="20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 de agrotóxicos em geral e </a:t>
            </a:r>
            <a:r>
              <a:rPr lang="pt-BR" sz="20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de misturas </a:t>
            </a:r>
            <a:r>
              <a:rPr lang="pt-BR" sz="20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de substâncias </a:t>
            </a:r>
            <a:r>
              <a:rPr lang="pt-BR" sz="20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químicas;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manuseio </a:t>
            </a:r>
            <a:r>
              <a:rPr lang="pt-BR" sz="20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de sementes</a:t>
            </a:r>
            <a:r>
              <a:rPr lang="pt-BR" sz="20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limpeza</a:t>
            </a:r>
            <a:r>
              <a:rPr lang="pt-BR" sz="20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, nivelamento, correção do solo e adubação</a:t>
            </a:r>
            <a:r>
              <a:rPr lang="pt-BR" sz="20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etc</a:t>
            </a:r>
            <a:r>
              <a:rPr lang="pt-BR" sz="20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.</a:t>
            </a:r>
            <a:endParaRPr lang="en-GB" sz="2000" dirty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2" y="1124744"/>
            <a:ext cx="1315718" cy="130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22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378575B-1567-4B7D-9722-3A789B8C9855}"/>
              </a:ext>
            </a:extLst>
          </p:cNvPr>
          <p:cNvGrpSpPr/>
          <p:nvPr/>
        </p:nvGrpSpPr>
        <p:grpSpPr>
          <a:xfrm>
            <a:off x="163357" y="1724357"/>
            <a:ext cx="7511095" cy="624523"/>
            <a:chOff x="169887" y="1724357"/>
            <a:chExt cx="7511095" cy="624523"/>
          </a:xfrm>
        </p:grpSpPr>
        <p:sp>
          <p:nvSpPr>
            <p:cNvPr id="5" name="Retângulo 26">
              <a:extLst>
                <a:ext uri="{FF2B5EF4-FFF2-40B4-BE49-F238E27FC236}">
                  <a16:creationId xmlns:a16="http://schemas.microsoft.com/office/drawing/2014/main" xmlns="" id="{92F6C062-61B8-4C1F-9C2E-02B6F1AAB21F}"/>
                </a:ext>
              </a:extLst>
            </p:cNvPr>
            <p:cNvSpPr/>
            <p:nvPr/>
          </p:nvSpPr>
          <p:spPr>
            <a:xfrm>
              <a:off x="768214" y="1916832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27">
              <a:extLst>
                <a:ext uri="{FF2B5EF4-FFF2-40B4-BE49-F238E27FC236}">
                  <a16:creationId xmlns:a16="http://schemas.microsoft.com/office/drawing/2014/main" xmlns="" id="{47144F9C-2D05-4C69-A82D-A49B49CE5713}"/>
                </a:ext>
              </a:extLst>
            </p:cNvPr>
            <p:cNvSpPr/>
            <p:nvPr/>
          </p:nvSpPr>
          <p:spPr>
            <a:xfrm>
              <a:off x="169887" y="1724357"/>
              <a:ext cx="588702" cy="624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 9"/>
          <p:cNvSpPr>
            <a:spLocks noChangeArrowheads="1"/>
          </p:cNvSpPr>
          <p:nvPr/>
        </p:nvSpPr>
        <p:spPr bwMode="auto">
          <a:xfrm>
            <a:off x="3275856" y="-27384"/>
            <a:ext cx="540060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  <a:tabLst>
                <a:tab pos="330200" algn="l"/>
              </a:tabLst>
            </a:pPr>
            <a:r>
              <a:rPr lang="en-US" altLang="zh-CN" sz="2400" b="1" dirty="0" smtClean="0">
                <a:latin typeface="+mn-lt"/>
                <a:cs typeface="Tahoma" pitchFamily="34" charset="0"/>
              </a:rPr>
              <a:t>FATORES</a:t>
            </a:r>
            <a:r>
              <a:rPr lang="en-US" altLang="zh-CN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+mn-lt"/>
                <a:cs typeface="Tahoma" pitchFamily="34" charset="0"/>
              </a:rPr>
              <a:t>QUE INFLUEM NO RISCO DO AGROTÓXICO À SAÚDE</a:t>
            </a:r>
            <a:endParaRPr lang="en-US" altLang="zh-CN" sz="2400" b="1" dirty="0">
              <a:latin typeface="+mn-lt"/>
              <a:cs typeface="Tahoma" pitchFamily="34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899592" y="1268760"/>
            <a:ext cx="7992888" cy="4764894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fontAlgn="auto">
              <a:lnSpc>
                <a:spcPts val="1000"/>
              </a:lnSpc>
              <a:spcBef>
                <a:spcPts val="600"/>
              </a:spcBef>
              <a:spcAft>
                <a:spcPts val="2400"/>
              </a:spcAft>
              <a:buFont typeface="Wingdings" pitchFamily="2" charset="2"/>
              <a:buChar char="ü"/>
              <a:defRPr/>
            </a:pPr>
            <a:endParaRPr lang="en-US" altLang="zh-CN" sz="2400" dirty="0">
              <a:latin typeface="+mn-lt"/>
            </a:endParaRPr>
          </a:p>
          <a:p>
            <a:pPr fontAlgn="auto">
              <a:lnSpc>
                <a:spcPts val="3000"/>
              </a:lnSpc>
              <a:spcBef>
                <a:spcPts val="600"/>
              </a:spcBef>
              <a:spcAft>
                <a:spcPts val="2400"/>
              </a:spcAft>
              <a:buFont typeface="Wingdings" pitchFamily="2" charset="2"/>
              <a:buChar char="ü"/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+mn-lt"/>
                <a:cs typeface="Tahoma" pitchFamily="18" charset="0"/>
              </a:rPr>
              <a:t>C</a:t>
            </a:r>
            <a:r>
              <a:rPr lang="en-US" altLang="zh-CN" sz="2400" dirty="0" err="1" smtClean="0">
                <a:solidFill>
                  <a:srgbClr val="000000"/>
                </a:solidFill>
                <a:latin typeface="+mn-lt"/>
                <a:cs typeface="Tahoma" pitchFamily="18" charset="0"/>
              </a:rPr>
              <a:t>aracterísticas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cs typeface="Tahoma" pitchFamily="18" charset="0"/>
              </a:rPr>
              <a:t>dos</a:t>
            </a:r>
            <a:r>
              <a:rPr lang="en-US" altLang="zh-CN" sz="2400" dirty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cs typeface="Tahoma" pitchFamily="18" charset="0"/>
              </a:rPr>
              <a:t>indivíduos</a:t>
            </a:r>
            <a:r>
              <a:rPr lang="en-US" altLang="zh-CN" sz="2400" dirty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cs typeface="Tahoma" pitchFamily="18" charset="0"/>
              </a:rPr>
              <a:t>expostos</a:t>
            </a:r>
            <a:r>
              <a:rPr lang="en-US" altLang="zh-CN" sz="2400" dirty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cs typeface="Tahoma" pitchFamily="18" charset="0"/>
              </a:rPr>
              <a:t>(</a:t>
            </a:r>
            <a:r>
              <a:rPr lang="en-US" altLang="zh-CN" sz="2400" dirty="0" err="1" smtClean="0">
                <a:solidFill>
                  <a:srgbClr val="000000"/>
                </a:solidFill>
                <a:latin typeface="+mn-lt"/>
                <a:cs typeface="Tahoma" pitchFamily="18" charset="0"/>
              </a:rPr>
              <a:t>idade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cs typeface="Tahoma" pitchFamily="18" charset="0"/>
              </a:rPr>
              <a:t>, </a:t>
            </a:r>
            <a:r>
              <a:rPr lang="en-US" altLang="zh-CN" sz="2400" dirty="0" err="1" smtClean="0">
                <a:solidFill>
                  <a:srgbClr val="000000"/>
                </a:solidFill>
                <a:latin typeface="+mn-lt"/>
                <a:cs typeface="Tahoma" pitchFamily="18" charset="0"/>
              </a:rPr>
              <a:t>sexo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cs typeface="Tahoma" pitchFamily="18" charset="0"/>
              </a:rPr>
              <a:t>,</a:t>
            </a:r>
            <a:r>
              <a:rPr lang="en-US" altLang="zh-CN" sz="2400" dirty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cs typeface="Tahoma" pitchFamily="18" charset="0"/>
              </a:rPr>
              <a:t>peso,</a:t>
            </a:r>
            <a:r>
              <a:rPr lang="en-US" altLang="zh-CN" sz="2400" dirty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cs typeface="Tahoma" pitchFamily="18" charset="0"/>
              </a:rPr>
              <a:t>estado</a:t>
            </a:r>
            <a:r>
              <a:rPr lang="en-US" altLang="zh-CN" sz="2400" dirty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cs typeface="Tahoma" pitchFamily="18" charset="0"/>
              </a:rPr>
              <a:t>nutricional);</a:t>
            </a:r>
          </a:p>
          <a:p>
            <a:pPr fontAlgn="auto">
              <a:lnSpc>
                <a:spcPts val="3000"/>
              </a:lnSpc>
              <a:spcBef>
                <a:spcPts val="600"/>
              </a:spcBef>
              <a:spcAft>
                <a:spcPts val="2400"/>
              </a:spcAft>
              <a:buFont typeface="Wingdings" pitchFamily="2" charset="2"/>
              <a:buChar char="ü"/>
              <a:defRPr/>
            </a:pPr>
            <a:r>
              <a:rPr lang="en-US" altLang="zh-CN" sz="2400" dirty="0" err="1" smtClean="0">
                <a:solidFill>
                  <a:srgbClr val="000000"/>
                </a:solidFill>
                <a:latin typeface="+mn-lt"/>
                <a:cs typeface="Tahoma" pitchFamily="18" charset="0"/>
              </a:rPr>
              <a:t>Condições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d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cs typeface="Tahoma" pitchFamily="18" charset="0"/>
              </a:rPr>
              <a:t>e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+mn-lt"/>
                <a:cs typeface="Tahoma" pitchFamily="18" charset="0"/>
              </a:rPr>
              <a:t>exposição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cs typeface="Tahoma" pitchFamily="18" charset="0"/>
              </a:rPr>
              <a:t>(</a:t>
            </a:r>
            <a:r>
              <a:rPr lang="en-US" altLang="zh-CN" sz="2400" dirty="0" err="1" smtClean="0">
                <a:solidFill>
                  <a:srgbClr val="000000"/>
                </a:solidFill>
                <a:latin typeface="+mn-lt"/>
                <a:cs typeface="Tahoma" pitchFamily="18" charset="0"/>
              </a:rPr>
              <a:t>frequência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cs typeface="Tahoma" pitchFamily="18" charset="0"/>
              </a:rPr>
              <a:t>,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cs typeface="Tahoma" pitchFamily="18" charset="0"/>
              </a:rPr>
              <a:t>dose, </a:t>
            </a:r>
            <a:r>
              <a:rPr lang="en-US" altLang="zh-CN" sz="2400" dirty="0" err="1" smtClean="0">
                <a:solidFill>
                  <a:srgbClr val="000000"/>
                </a:solidFill>
                <a:latin typeface="+mn-lt"/>
                <a:cs typeface="Tahoma" pitchFamily="18" charset="0"/>
              </a:rPr>
              <a:t>formas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+mn-lt"/>
                <a:cs typeface="Tahoma" pitchFamily="18" charset="0"/>
              </a:rPr>
              <a:t>exposição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cs typeface="Tahoma" pitchFamily="18" charset="0"/>
              </a:rPr>
              <a:t>,</a:t>
            </a:r>
            <a:r>
              <a:rPr lang="en-US" altLang="zh-CN" sz="2400" dirty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+mn-lt"/>
                <a:cs typeface="Tahoma" pitchFamily="18" charset="0"/>
              </a:rPr>
              <a:t>mecanismos</a:t>
            </a:r>
            <a:r>
              <a:rPr lang="en-US" altLang="zh-CN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cs typeface="Tahoma" pitchFamily="18" charset="0"/>
              </a:rPr>
              <a:t>de </a:t>
            </a:r>
            <a:r>
              <a:rPr lang="en-US" altLang="zh-CN" sz="2400" dirty="0" err="1">
                <a:solidFill>
                  <a:srgbClr val="000000"/>
                </a:solidFill>
                <a:latin typeface="+mn-lt"/>
                <a:cs typeface="Tahoma" pitchFamily="18" charset="0"/>
              </a:rPr>
              <a:t>prevenção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cs typeface="Tahoma" pitchFamily="18" charset="0"/>
              </a:rPr>
              <a:t>/</a:t>
            </a:r>
            <a:r>
              <a:rPr lang="en-US" altLang="zh-CN" sz="2400" dirty="0" err="1">
                <a:solidFill>
                  <a:srgbClr val="000000"/>
                </a:solidFill>
                <a:latin typeface="+mn-lt"/>
                <a:cs typeface="Tahoma" pitchFamily="18" charset="0"/>
              </a:rPr>
              <a:t>proteção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  <a:cs typeface="Tahoma" pitchFamily="18" charset="0"/>
              </a:rPr>
              <a:t>);</a:t>
            </a:r>
          </a:p>
          <a:p>
            <a:pPr fontAlgn="auto">
              <a:lnSpc>
                <a:spcPts val="3000"/>
              </a:lnSpc>
              <a:spcBef>
                <a:spcPts val="600"/>
              </a:spcBef>
              <a:spcAft>
                <a:spcPts val="2400"/>
              </a:spcAft>
              <a:buFont typeface="Wingdings" pitchFamily="2" charset="2"/>
              <a:buChar char="ü"/>
              <a:defRPr/>
            </a:pPr>
            <a:r>
              <a:rPr lang="en-US" altLang="zh-CN" sz="2400" dirty="0" err="1">
                <a:solidFill>
                  <a:srgbClr val="000000"/>
                </a:solidFill>
                <a:cs typeface="Tahoma" pitchFamily="18" charset="0"/>
              </a:rPr>
              <a:t>C</a:t>
            </a:r>
            <a:r>
              <a:rPr lang="en-US" altLang="zh-CN" sz="2400" dirty="0" err="1" smtClean="0">
                <a:solidFill>
                  <a:srgbClr val="000000"/>
                </a:solidFill>
                <a:cs typeface="Tahoma" pitchFamily="18" charset="0"/>
              </a:rPr>
              <a:t>aracterísticas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cs typeface="Tahoma" pitchFamily="18" charset="0"/>
              </a:rPr>
              <a:t>de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cs typeface="Tahoma" pitchFamily="18" charset="0"/>
              </a:rPr>
              <a:t>toxicidade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cs typeface="Tahoma" pitchFamily="18" charset="0"/>
              </a:rPr>
              <a:t>de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cs typeface="Tahoma" pitchFamily="18" charset="0"/>
              </a:rPr>
              <a:t>cada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cs typeface="Tahoma" pitchFamily="18" charset="0"/>
              </a:rPr>
              <a:t>produto</a:t>
            </a:r>
            <a:r>
              <a:rPr lang="en-US" altLang="zh-CN" sz="2400" dirty="0">
                <a:solidFill>
                  <a:srgbClr val="000000"/>
                </a:solidFill>
                <a:cs typeface="Tahoma" pitchFamily="18" charset="0"/>
              </a:rPr>
              <a:t>;</a:t>
            </a:r>
          </a:p>
          <a:p>
            <a:pPr fontAlgn="auto">
              <a:lnSpc>
                <a:spcPts val="3000"/>
              </a:lnSpc>
              <a:spcBef>
                <a:spcPts val="600"/>
              </a:spcBef>
              <a:spcAft>
                <a:spcPts val="2400"/>
              </a:spcAft>
              <a:buFont typeface="Wingdings" pitchFamily="2" charset="2"/>
              <a:buChar char="ü"/>
              <a:defRPr/>
            </a:pPr>
            <a:r>
              <a:rPr lang="en-US" altLang="zh-CN" sz="2400" dirty="0" err="1" smtClean="0">
                <a:solidFill>
                  <a:srgbClr val="000000"/>
                </a:solidFill>
                <a:cs typeface="Tahoma" pitchFamily="18" charset="0"/>
              </a:rPr>
              <a:t>Características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cs typeface="Tahoma" pitchFamily="18" charset="0"/>
              </a:rPr>
              <a:t>físico-químicas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cs typeface="Tahoma" pitchFamily="18" charset="0"/>
              </a:rPr>
              <a:t>dos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cs typeface="Tahoma" pitchFamily="18" charset="0"/>
              </a:rPr>
              <a:t>produtos</a:t>
            </a:r>
            <a:r>
              <a:rPr lang="en-US" altLang="zh-CN" sz="2400" dirty="0">
                <a:solidFill>
                  <a:srgbClr val="000000"/>
                </a:solidFill>
                <a:cs typeface="Tahoma" pitchFamily="18" charset="0"/>
              </a:rPr>
              <a:t> (</a:t>
            </a:r>
            <a:r>
              <a:rPr lang="en-US" altLang="zh-CN" sz="2400" dirty="0" err="1">
                <a:solidFill>
                  <a:srgbClr val="000000"/>
                </a:solidFill>
                <a:cs typeface="Tahoma" pitchFamily="18" charset="0"/>
              </a:rPr>
              <a:t>estabilidade</a:t>
            </a:r>
            <a:r>
              <a:rPr lang="en-US" altLang="zh-CN" sz="2400" dirty="0">
                <a:solidFill>
                  <a:srgbClr val="000000"/>
                </a:solidFill>
                <a:cs typeface="Tahoma" pitchFamily="18" charset="0"/>
              </a:rPr>
              <a:t>,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cs typeface="Tahoma" pitchFamily="18" charset="0"/>
              </a:rPr>
              <a:t>solubilidade</a:t>
            </a:r>
            <a:r>
              <a:rPr lang="en-US" altLang="zh-CN" sz="2400" dirty="0">
                <a:solidFill>
                  <a:srgbClr val="000000"/>
                </a:solidFill>
                <a:cs typeface="Tahoma" pitchFamily="18" charset="0"/>
              </a:rPr>
              <a:t>,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cs typeface="Tahoma" pitchFamily="18" charset="0"/>
              </a:rPr>
              <a:t>presença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cs typeface="Tahoma" pitchFamily="18" charset="0"/>
              </a:rPr>
              <a:t>de </a:t>
            </a:r>
            <a:r>
              <a:rPr lang="en-US" altLang="zh-CN" sz="2400" dirty="0" err="1">
                <a:solidFill>
                  <a:srgbClr val="000000"/>
                </a:solidFill>
                <a:cs typeface="Tahoma" pitchFamily="18" charset="0"/>
              </a:rPr>
              <a:t>contaminantes</a:t>
            </a:r>
            <a:r>
              <a:rPr lang="en-US" altLang="zh-CN" sz="2400" dirty="0">
                <a:solidFill>
                  <a:srgbClr val="000000"/>
                </a:solidFill>
                <a:cs typeface="Tahoma" pitchFamily="18" charset="0"/>
              </a:rPr>
              <a:t>,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cs typeface="Tahoma" pitchFamily="18" charset="0"/>
              </a:rPr>
              <a:t>formulação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cs typeface="Tahoma" pitchFamily="18" charset="0"/>
              </a:rPr>
              <a:t>da</a:t>
            </a:r>
            <a:r>
              <a:rPr lang="en-US" altLang="zh-CN" sz="2400" dirty="0"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cs typeface="Tahoma" pitchFamily="18" charset="0"/>
              </a:rPr>
              <a:t>apresentação</a:t>
            </a:r>
            <a:r>
              <a:rPr lang="en-US" altLang="zh-CN" sz="2400" dirty="0" smtClean="0">
                <a:solidFill>
                  <a:srgbClr val="000000"/>
                </a:solidFill>
                <a:cs typeface="Tahoma" pitchFamily="18" charset="0"/>
              </a:rPr>
              <a:t>).</a:t>
            </a:r>
            <a:endParaRPr lang="en-US" altLang="zh-CN" sz="2400" dirty="0">
              <a:solidFill>
                <a:srgbClr val="000000"/>
              </a:solidFill>
              <a:cs typeface="Tahom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3"/>
          <p:cNvGrpSpPr/>
          <p:nvPr/>
        </p:nvGrpSpPr>
        <p:grpSpPr>
          <a:xfrm>
            <a:off x="179123" y="1724357"/>
            <a:ext cx="7511095" cy="624523"/>
            <a:chOff x="169887" y="1724357"/>
            <a:chExt cx="7511095" cy="624523"/>
          </a:xfrm>
        </p:grpSpPr>
        <p:sp>
          <p:nvSpPr>
            <p:cNvPr id="7" name="Retângulo 1"/>
            <p:cNvSpPr/>
            <p:nvPr/>
          </p:nvSpPr>
          <p:spPr>
            <a:xfrm>
              <a:off x="768214" y="1916832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2"/>
            <p:cNvSpPr/>
            <p:nvPr/>
          </p:nvSpPr>
          <p:spPr>
            <a:xfrm>
              <a:off x="169887" y="1724357"/>
              <a:ext cx="588702" cy="624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3419872" y="32923"/>
            <a:ext cx="5101461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pt-BR" altLang="pt-BR" sz="3200" b="1" dirty="0">
                <a:solidFill>
                  <a:srgbClr val="CC0000"/>
                </a:solidFill>
                <a:latin typeface="Tw Cen MT" pitchFamily="34" charset="0"/>
                <a:cs typeface="Times New Roman" pitchFamily="18" charset="0"/>
              </a:rPr>
              <a:t>FORMAS DE INTOXICAÇÕES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1904" y="1484784"/>
            <a:ext cx="8356600" cy="467204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70000"/>
              </a:spcBef>
              <a:defRPr/>
            </a:pPr>
            <a:r>
              <a:rPr lang="pt-BR" altLang="pt-BR" sz="2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AGUDA</a:t>
            </a:r>
            <a:r>
              <a:rPr lang="pt-BR" altLang="pt-BR" sz="2400" dirty="0">
                <a:latin typeface="+mn-lt"/>
                <a:cs typeface="Times New Roman" pitchFamily="18" charset="0"/>
              </a:rPr>
              <a:t> - </a:t>
            </a:r>
            <a:r>
              <a:rPr lang="pt-BR" sz="2400" dirty="0">
                <a:latin typeface="+mn-lt"/>
              </a:rPr>
              <a:t>Decorre de um único contato (dose única- potência da droga) ou múltiplos contatos (efeitos cumulativos) com o agente tóxico, num período de tempo aproximado de 24 horas. Os efeitos surgem de imediato ou no decorrer de alguns dias. </a:t>
            </a:r>
            <a:endParaRPr lang="pt-BR" altLang="pt-BR" sz="2400" dirty="0">
              <a:latin typeface="+mn-lt"/>
              <a:cs typeface="Times New Roman" pitchFamily="18" charset="0"/>
            </a:endParaRPr>
          </a:p>
          <a:p>
            <a:pPr algn="just" eaLnBrk="0" hangingPunct="0">
              <a:spcBef>
                <a:spcPct val="70000"/>
              </a:spcBef>
              <a:defRPr/>
            </a:pPr>
            <a:r>
              <a:rPr lang="pt-BR" altLang="pt-BR" sz="2400" dirty="0">
                <a:latin typeface="+mn-lt"/>
                <a:cs typeface="Times New Roman" pitchFamily="18" charset="0"/>
              </a:rPr>
              <a:t>SUB-AGUDA - Decorre de exposições intermitentes ou continuadas, horas por dia ou por período longo a substancias.</a:t>
            </a:r>
          </a:p>
          <a:p>
            <a:pPr algn="just" eaLnBrk="0" hangingPunct="0">
              <a:spcBef>
                <a:spcPct val="70000"/>
              </a:spcBef>
              <a:defRPr/>
            </a:pPr>
            <a:r>
              <a:rPr lang="pt-BR" altLang="pt-BR" sz="2400" dirty="0">
                <a:latin typeface="+mn-lt"/>
                <a:cs typeface="Times New Roman" pitchFamily="18" charset="0"/>
              </a:rPr>
              <a:t>CRÔNICA - Decorrentes de exposição ao longo de meses ou anos a </a:t>
            </a:r>
            <a:r>
              <a:rPr lang="pt-BR" sz="2400" dirty="0">
                <a:latin typeface="+mn-lt"/>
              </a:rPr>
              <a:t>toxicante ou agente tóxico</a:t>
            </a:r>
            <a:r>
              <a:rPr lang="pt-BR" altLang="pt-BR" sz="2400" dirty="0">
                <a:latin typeface="+mn-lt"/>
                <a:cs typeface="Times New Roman" pitchFamily="18" charset="0"/>
              </a:rPr>
              <a:t>. Geralmente intoxicações ocupacionais ou ambientais.</a:t>
            </a:r>
            <a:endParaRPr lang="pt-BR" alt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34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3"/>
          <p:cNvGrpSpPr/>
          <p:nvPr/>
        </p:nvGrpSpPr>
        <p:grpSpPr>
          <a:xfrm>
            <a:off x="179123" y="1724357"/>
            <a:ext cx="7511095" cy="624523"/>
            <a:chOff x="169887" y="1724357"/>
            <a:chExt cx="7511095" cy="624523"/>
          </a:xfrm>
        </p:grpSpPr>
        <p:sp>
          <p:nvSpPr>
            <p:cNvPr id="8" name="Retângulo 1"/>
            <p:cNvSpPr/>
            <p:nvPr/>
          </p:nvSpPr>
          <p:spPr>
            <a:xfrm>
              <a:off x="768214" y="1916832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2"/>
            <p:cNvSpPr/>
            <p:nvPr/>
          </p:nvSpPr>
          <p:spPr>
            <a:xfrm>
              <a:off x="169887" y="1724357"/>
              <a:ext cx="588702" cy="624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1986" name="Text Box 1026"/>
          <p:cNvSpPr txBox="1">
            <a:spLocks noChangeArrowheads="1"/>
          </p:cNvSpPr>
          <p:nvPr/>
        </p:nvSpPr>
        <p:spPr bwMode="auto">
          <a:xfrm>
            <a:off x="829226" y="1988840"/>
            <a:ext cx="777522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600" b="1" dirty="0">
                <a:latin typeface="Arial" charset="0"/>
              </a:rPr>
              <a:t>Os venenos podem penetrar por todas as vias: </a:t>
            </a:r>
          </a:p>
        </p:txBody>
      </p:sp>
      <p:pic>
        <p:nvPicPr>
          <p:cNvPr id="41987" name="Picture 1027" descr="Absorção dérm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1"/>
            <a:ext cx="51054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1033"/>
          <p:cNvSpPr txBox="1">
            <a:spLocks noChangeArrowheads="1"/>
          </p:cNvSpPr>
          <p:nvPr/>
        </p:nvSpPr>
        <p:spPr bwMode="auto">
          <a:xfrm>
            <a:off x="797024" y="1340768"/>
            <a:ext cx="7662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rgbClr val="FF0000"/>
                </a:solidFill>
                <a:latin typeface="Arial" charset="0"/>
              </a:rPr>
              <a:t>VIAS  DE  PENETRAÇÃO/CONTATO</a:t>
            </a:r>
          </a:p>
        </p:txBody>
      </p:sp>
      <p:sp>
        <p:nvSpPr>
          <p:cNvPr id="41989" name="Text Box 1039"/>
          <p:cNvSpPr txBox="1">
            <a:spLocks noChangeArrowheads="1"/>
          </p:cNvSpPr>
          <p:nvPr/>
        </p:nvSpPr>
        <p:spPr bwMode="auto">
          <a:xfrm>
            <a:off x="893440" y="2564904"/>
            <a:ext cx="4830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 dirty="0">
                <a:latin typeface="Arial" charset="0"/>
              </a:rPr>
              <a:t>As mais importantes são:</a:t>
            </a:r>
          </a:p>
        </p:txBody>
      </p:sp>
    </p:spTree>
    <p:extLst>
      <p:ext uri="{BB962C8B-B14F-4D97-AF65-F5344CB8AC3E}">
        <p14:creationId xmlns:p14="http://schemas.microsoft.com/office/powerpoint/2010/main" val="76808992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2"/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16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7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1846263" y="333375"/>
            <a:ext cx="6635750" cy="52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 algn="ctr" defTabSz="957263" eaLnBrk="0" hangingPunct="0">
              <a:defRPr/>
            </a:pPr>
            <a:r>
              <a:rPr lang="pt-BR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R I N C I P A I S    F U N Ç Õ E S</a:t>
            </a:r>
          </a:p>
        </p:txBody>
      </p:sp>
      <p:grpSp>
        <p:nvGrpSpPr>
          <p:cNvPr id="2052" name="Group 11"/>
          <p:cNvGrpSpPr>
            <a:grpSpLocks/>
          </p:cNvGrpSpPr>
          <p:nvPr/>
        </p:nvGrpSpPr>
        <p:grpSpPr bwMode="auto">
          <a:xfrm>
            <a:off x="1281113" y="1268413"/>
            <a:ext cx="7175500" cy="1090612"/>
            <a:chOff x="288" y="1200"/>
            <a:chExt cx="4896" cy="687"/>
          </a:xfrm>
        </p:grpSpPr>
        <p:pic>
          <p:nvPicPr>
            <p:cNvPr id="2065" name="Picture 12" descr="Norma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634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Text Box 13"/>
            <p:cNvSpPr txBox="1">
              <a:spLocks noChangeArrowheads="1"/>
            </p:cNvSpPr>
            <p:nvPr/>
          </p:nvSpPr>
          <p:spPr bwMode="auto">
            <a:xfrm>
              <a:off x="1104" y="1200"/>
              <a:ext cx="40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pt-BR" sz="2000" b="1" dirty="0">
                  <a:solidFill>
                    <a:srgbClr val="006666"/>
                  </a:solidFill>
                  <a:latin typeface="Arial" pitchFamily="34" charset="0"/>
                </a:rPr>
                <a:t> Normatização e regulação das atividades relacionadas à Toxicologia no Estado da Bahia;</a:t>
              </a:r>
              <a:endParaRPr lang="pt-BR" sz="2000" dirty="0">
                <a:solidFill>
                  <a:srgbClr val="006666"/>
                </a:solidFill>
              </a:endParaRPr>
            </a:p>
          </p:txBody>
        </p:sp>
      </p:grp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2699792" y="4305290"/>
            <a:ext cx="57634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dirty="0">
                <a:solidFill>
                  <a:srgbClr val="003366"/>
                </a:solidFill>
                <a:latin typeface="Arial" pitchFamily="34" charset="0"/>
              </a:rPr>
              <a:t> Fornecimento de informações e orientações toxicológicas;</a:t>
            </a:r>
            <a:endParaRPr lang="pt-BR" sz="2000" dirty="0">
              <a:solidFill>
                <a:srgbClr val="003366"/>
              </a:solidFill>
            </a:endParaRPr>
          </a:p>
        </p:txBody>
      </p:sp>
      <p:grpSp>
        <p:nvGrpSpPr>
          <p:cNvPr id="2054" name="Group 17"/>
          <p:cNvGrpSpPr>
            <a:grpSpLocks/>
          </p:cNvGrpSpPr>
          <p:nvPr/>
        </p:nvGrpSpPr>
        <p:grpSpPr bwMode="auto">
          <a:xfrm>
            <a:off x="1259023" y="5286375"/>
            <a:ext cx="7286935" cy="1138238"/>
            <a:chOff x="-433" y="3359"/>
            <a:chExt cx="5096" cy="717"/>
          </a:xfrm>
        </p:grpSpPr>
        <p:sp>
          <p:nvSpPr>
            <p:cNvPr id="2063" name="Text Box 18"/>
            <p:cNvSpPr txBox="1">
              <a:spLocks noChangeArrowheads="1"/>
            </p:cNvSpPr>
            <p:nvPr/>
          </p:nvSpPr>
          <p:spPr bwMode="auto">
            <a:xfrm>
              <a:off x="-433" y="3619"/>
              <a:ext cx="36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pt-BR" sz="2000" b="1" dirty="0">
                  <a:solidFill>
                    <a:srgbClr val="003366"/>
                  </a:solidFill>
                  <a:latin typeface="Arial" pitchFamily="34" charset="0"/>
                </a:rPr>
                <a:t> Análises toxicológicas de urgência e controle terapêutico de fármacos;</a:t>
              </a:r>
              <a:r>
                <a:rPr lang="pt-BR" sz="2000" b="1" dirty="0">
                  <a:solidFill>
                    <a:srgbClr val="FF9900"/>
                  </a:solidFill>
                  <a:latin typeface="Arial" pitchFamily="34" charset="0"/>
                </a:rPr>
                <a:t> </a:t>
              </a:r>
            </a:p>
          </p:txBody>
        </p:sp>
        <p:pic>
          <p:nvPicPr>
            <p:cNvPr id="2064" name="Picture 19" descr="laboratóri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359"/>
              <a:ext cx="871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Picture 21" descr="Enfermo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936"/>
            <a:ext cx="190182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22"/>
          <p:cNvSpPr txBox="1">
            <a:spLocks noChangeArrowheads="1"/>
          </p:cNvSpPr>
          <p:nvPr/>
        </p:nvSpPr>
        <p:spPr bwMode="auto">
          <a:xfrm>
            <a:off x="971600" y="2852936"/>
            <a:ext cx="54244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 dirty="0">
                <a:solidFill>
                  <a:srgbClr val="006666"/>
                </a:solidFill>
                <a:latin typeface="Arial" pitchFamily="34" charset="0"/>
              </a:rPr>
              <a:t> Diagnóstico e tratamento de pacientes intoxicados através de atendimento presencial;</a:t>
            </a:r>
            <a:endParaRPr lang="pt-BR" sz="2000" dirty="0">
              <a:solidFill>
                <a:srgbClr val="006666"/>
              </a:solidFill>
            </a:endParaRPr>
          </a:p>
        </p:txBody>
      </p:sp>
      <p:pic>
        <p:nvPicPr>
          <p:cNvPr id="20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14" y="6571297"/>
            <a:ext cx="720080" cy="26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72939" y="4149080"/>
            <a:ext cx="1645000" cy="879599"/>
            <a:chOff x="1172939" y="4149080"/>
            <a:chExt cx="1645000" cy="879599"/>
          </a:xfrm>
        </p:grpSpPr>
        <p:graphicFrame>
          <p:nvGraphicFramePr>
            <p:cNvPr id="205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3517995"/>
                </p:ext>
              </p:extLst>
            </p:nvPr>
          </p:nvGraphicFramePr>
          <p:xfrm>
            <a:off x="1172939" y="4149080"/>
            <a:ext cx="1546664" cy="879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" name="Clip" r:id="rId8" imgW="2287080" imgH="1203840" progId="MS_ClipArt_Gallery.2">
                    <p:embed/>
                  </p:oleObj>
                </mc:Choice>
                <mc:Fallback>
                  <p:oleObj name="Clip" r:id="rId8" imgW="2287080" imgH="12038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2939" y="4149080"/>
                          <a:ext cx="1546664" cy="879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1420540" y="4667299"/>
              <a:ext cx="1397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rgbClr val="FF0000"/>
                  </a:solidFill>
                </a:rPr>
                <a:t>0800 284 4343</a:t>
              </a:r>
            </a:p>
          </p:txBody>
        </p: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E7C616DA-C016-4D94-972C-AC131F3E94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9977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3"/>
          <p:cNvGrpSpPr/>
          <p:nvPr/>
        </p:nvGrpSpPr>
        <p:grpSpPr>
          <a:xfrm>
            <a:off x="179123" y="1724357"/>
            <a:ext cx="7511095" cy="624523"/>
            <a:chOff x="169887" y="1724357"/>
            <a:chExt cx="7511095" cy="624523"/>
          </a:xfrm>
        </p:grpSpPr>
        <p:sp>
          <p:nvSpPr>
            <p:cNvPr id="7" name="Retângulo 1"/>
            <p:cNvSpPr/>
            <p:nvPr/>
          </p:nvSpPr>
          <p:spPr>
            <a:xfrm>
              <a:off x="768214" y="1916832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2"/>
            <p:cNvSpPr/>
            <p:nvPr/>
          </p:nvSpPr>
          <p:spPr>
            <a:xfrm>
              <a:off x="169887" y="1724357"/>
              <a:ext cx="588702" cy="624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3010" name="Picture 1028" descr="Inal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73" y="2564904"/>
            <a:ext cx="341771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1031"/>
          <p:cNvSpPr txBox="1">
            <a:spLocks noChangeArrowheads="1"/>
          </p:cNvSpPr>
          <p:nvPr/>
        </p:nvSpPr>
        <p:spPr bwMode="auto">
          <a:xfrm>
            <a:off x="3775672" y="6146304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 dirty="0" smtClean="0">
                <a:latin typeface="Arial" charset="0"/>
              </a:rPr>
              <a:t>Respiratória</a:t>
            </a:r>
            <a:endParaRPr lang="pt-BR" altLang="pt-BR" sz="2400" b="1" dirty="0">
              <a:latin typeface="Arial" charset="0"/>
            </a:endParaRPr>
          </a:p>
        </p:txBody>
      </p:sp>
      <p:sp>
        <p:nvSpPr>
          <p:cNvPr id="43013" name="Text Box 1033"/>
          <p:cNvSpPr txBox="1">
            <a:spLocks noChangeArrowheads="1"/>
          </p:cNvSpPr>
          <p:nvPr/>
        </p:nvSpPr>
        <p:spPr bwMode="auto">
          <a:xfrm>
            <a:off x="880775" y="1484784"/>
            <a:ext cx="8011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rgbClr val="FF0000"/>
                </a:solidFill>
                <a:latin typeface="Arial" charset="0"/>
              </a:rPr>
              <a:t>VIAS  DE  PENETRAÇÃO/CONTATO (cont.)</a:t>
            </a:r>
          </a:p>
        </p:txBody>
      </p:sp>
    </p:spTree>
    <p:extLst>
      <p:ext uri="{BB962C8B-B14F-4D97-AF65-F5344CB8AC3E}">
        <p14:creationId xmlns:p14="http://schemas.microsoft.com/office/powerpoint/2010/main" val="390048597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3"/>
          <p:cNvGrpSpPr/>
          <p:nvPr/>
        </p:nvGrpSpPr>
        <p:grpSpPr>
          <a:xfrm>
            <a:off x="179123" y="1724357"/>
            <a:ext cx="7511095" cy="624523"/>
            <a:chOff x="169887" y="1724357"/>
            <a:chExt cx="7511095" cy="624523"/>
          </a:xfrm>
        </p:grpSpPr>
        <p:sp>
          <p:nvSpPr>
            <p:cNvPr id="7" name="Retângulo 1"/>
            <p:cNvSpPr/>
            <p:nvPr/>
          </p:nvSpPr>
          <p:spPr>
            <a:xfrm>
              <a:off x="768214" y="1916832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2"/>
            <p:cNvSpPr/>
            <p:nvPr/>
          </p:nvSpPr>
          <p:spPr>
            <a:xfrm>
              <a:off x="169887" y="1724357"/>
              <a:ext cx="588702" cy="624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4034" name="Picture 5" descr="Ingest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60848"/>
            <a:ext cx="351225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8"/>
          <p:cNvSpPr txBox="1">
            <a:spLocks noChangeArrowheads="1"/>
          </p:cNvSpPr>
          <p:nvPr/>
        </p:nvSpPr>
        <p:spPr bwMode="auto">
          <a:xfrm>
            <a:off x="3733800" y="579464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 dirty="0" smtClean="0">
                <a:latin typeface="Arial" charset="0"/>
              </a:rPr>
              <a:t>Oral</a:t>
            </a:r>
            <a:endParaRPr lang="pt-BR" altLang="pt-BR" sz="2400" b="1" dirty="0">
              <a:latin typeface="Arial" charset="0"/>
            </a:endParaRPr>
          </a:p>
        </p:txBody>
      </p:sp>
      <p:sp>
        <p:nvSpPr>
          <p:cNvPr id="44037" name="Text Box 1033"/>
          <p:cNvSpPr txBox="1">
            <a:spLocks noChangeArrowheads="1"/>
          </p:cNvSpPr>
          <p:nvPr/>
        </p:nvSpPr>
        <p:spPr bwMode="auto">
          <a:xfrm>
            <a:off x="952783" y="1124744"/>
            <a:ext cx="76516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rgbClr val="FF0000"/>
                </a:solidFill>
                <a:latin typeface="Arial" charset="0"/>
              </a:rPr>
              <a:t>VIAS  DE  PENETRAÇÃO/CONTATO (cont.)</a:t>
            </a:r>
          </a:p>
        </p:txBody>
      </p:sp>
    </p:spTree>
    <p:extLst>
      <p:ext uri="{BB962C8B-B14F-4D97-AF65-F5344CB8AC3E}">
        <p14:creationId xmlns:p14="http://schemas.microsoft.com/office/powerpoint/2010/main" val="94554458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4624"/>
            <a:ext cx="850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35149"/>
            <a:ext cx="8798057" cy="630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6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378575B-1567-4B7D-9722-3A789B8C9855}"/>
              </a:ext>
            </a:extLst>
          </p:cNvPr>
          <p:cNvGrpSpPr/>
          <p:nvPr/>
        </p:nvGrpSpPr>
        <p:grpSpPr>
          <a:xfrm>
            <a:off x="163357" y="1724357"/>
            <a:ext cx="7511095" cy="624523"/>
            <a:chOff x="169887" y="1724357"/>
            <a:chExt cx="7511095" cy="624523"/>
          </a:xfrm>
        </p:grpSpPr>
        <p:sp>
          <p:nvSpPr>
            <p:cNvPr id="5" name="Retângulo 26">
              <a:extLst>
                <a:ext uri="{FF2B5EF4-FFF2-40B4-BE49-F238E27FC236}">
                  <a16:creationId xmlns:a16="http://schemas.microsoft.com/office/drawing/2014/main" xmlns="" id="{92F6C062-61B8-4C1F-9C2E-02B6F1AAB21F}"/>
                </a:ext>
              </a:extLst>
            </p:cNvPr>
            <p:cNvSpPr/>
            <p:nvPr/>
          </p:nvSpPr>
          <p:spPr>
            <a:xfrm>
              <a:off x="768214" y="1916832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27">
              <a:extLst>
                <a:ext uri="{FF2B5EF4-FFF2-40B4-BE49-F238E27FC236}">
                  <a16:creationId xmlns:a16="http://schemas.microsoft.com/office/drawing/2014/main" xmlns="" id="{47144F9C-2D05-4C69-A82D-A49B49CE5713}"/>
                </a:ext>
              </a:extLst>
            </p:cNvPr>
            <p:cNvSpPr/>
            <p:nvPr/>
          </p:nvSpPr>
          <p:spPr>
            <a:xfrm>
              <a:off x="169887" y="1724357"/>
              <a:ext cx="588702" cy="624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990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pt-BR" sz="3200" b="1" dirty="0" err="1" smtClean="0"/>
              <a:t>Manifestações</a:t>
            </a:r>
            <a:r>
              <a:rPr lang="en-US" altLang="pt-BR" sz="3200" b="1" dirty="0" smtClean="0"/>
              <a:t> </a:t>
            </a:r>
            <a:r>
              <a:rPr lang="en-US" altLang="pt-BR" sz="3200" b="1" dirty="0" err="1" smtClean="0"/>
              <a:t>clínicas</a:t>
            </a:r>
            <a:r>
              <a:rPr lang="en-US" altLang="pt-BR" sz="3200" b="1" dirty="0" smtClean="0"/>
              <a:t> </a:t>
            </a:r>
            <a:r>
              <a:rPr lang="en-US" altLang="pt-BR" sz="3200" b="1" dirty="0" err="1" smtClean="0"/>
              <a:t>mais</a:t>
            </a:r>
            <a:r>
              <a:rPr lang="en-US" altLang="pt-BR" sz="3200" b="1" dirty="0" smtClean="0"/>
              <a:t> </a:t>
            </a:r>
            <a:r>
              <a:rPr lang="en-US" altLang="pt-BR" sz="3200" b="1" dirty="0" err="1" smtClean="0"/>
              <a:t>importantes</a:t>
            </a:r>
            <a:r>
              <a:rPr lang="en-US" altLang="pt-BR" sz="3200" b="1" dirty="0" smtClean="0"/>
              <a:t> </a:t>
            </a:r>
            <a:r>
              <a:rPr lang="en-US" altLang="pt-BR" sz="3200" b="1" dirty="0" err="1" smtClean="0"/>
              <a:t>para</a:t>
            </a:r>
            <a:r>
              <a:rPr lang="en-US" altLang="pt-BR" sz="3200" b="1" dirty="0" smtClean="0"/>
              <a:t> </a:t>
            </a:r>
            <a:r>
              <a:rPr lang="en-US" altLang="pt-BR" sz="3200" b="1" dirty="0" err="1" smtClean="0"/>
              <a:t>suspeitar</a:t>
            </a:r>
            <a:r>
              <a:rPr lang="en-US" altLang="pt-BR" sz="3200" b="1" dirty="0" smtClean="0"/>
              <a:t> de </a:t>
            </a:r>
            <a:r>
              <a:rPr lang="en-US" altLang="pt-BR" sz="3200" b="1" dirty="0" err="1" smtClean="0"/>
              <a:t>intoxicação</a:t>
            </a:r>
            <a:r>
              <a:rPr lang="en-US" altLang="pt-BR" sz="3200" b="1" dirty="0" smtClean="0"/>
              <a:t> </a:t>
            </a:r>
            <a:r>
              <a:rPr lang="en-US" altLang="pt-BR" sz="3200" b="1" dirty="0" err="1" smtClean="0"/>
              <a:t>por</a:t>
            </a:r>
            <a:r>
              <a:rPr lang="en-US" altLang="pt-BR" sz="3200" b="1" dirty="0" smtClean="0"/>
              <a:t> </a:t>
            </a:r>
            <a:r>
              <a:rPr lang="en-US" altLang="pt-BR" sz="3200" b="1" dirty="0" err="1" smtClean="0"/>
              <a:t>agrotóxico</a:t>
            </a:r>
            <a:endParaRPr lang="pt-BR" altLang="pt-BR" sz="3200" b="1" dirty="0" smtClean="0"/>
          </a:p>
        </p:txBody>
      </p:sp>
      <p:sp>
        <p:nvSpPr>
          <p:cNvPr id="34819" name="Rectangle 3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650559" cy="5257800"/>
          </a:xfrm>
        </p:spPr>
        <p:txBody>
          <a:bodyPr>
            <a:noAutofit/>
          </a:bodyPr>
          <a:lstStyle/>
          <a:p>
            <a:pPr marL="319088" lvl="4" indent="-319088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altLang="pt-BR" sz="1800" b="1" dirty="0" err="1" smtClean="0"/>
              <a:t>Cefaléia</a:t>
            </a:r>
            <a:endParaRPr lang="pt-BR" altLang="pt-BR" sz="1800" b="1" dirty="0" smtClean="0"/>
          </a:p>
          <a:p>
            <a:pPr marL="319088" lvl="4" indent="-319088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altLang="pt-BR" sz="1800" b="1" dirty="0" smtClean="0"/>
              <a:t>Náusea</a:t>
            </a:r>
          </a:p>
          <a:p>
            <a:pPr marL="319088" lvl="4" indent="-319088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altLang="pt-BR" sz="1800" b="1" dirty="0" smtClean="0"/>
              <a:t>Tontura</a:t>
            </a:r>
          </a:p>
          <a:p>
            <a:pPr marL="319088" lvl="4" indent="-319088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altLang="pt-BR" sz="1800" b="1" dirty="0" smtClean="0"/>
              <a:t>Vômito</a:t>
            </a:r>
          </a:p>
          <a:p>
            <a:pPr marL="319088" lvl="4" indent="-319088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altLang="pt-BR" sz="1800" b="1" dirty="0" smtClean="0"/>
              <a:t>Fraqueza</a:t>
            </a:r>
          </a:p>
          <a:p>
            <a:pPr marL="319088" lvl="4" indent="-319088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altLang="pt-BR" sz="1800" b="1" dirty="0" smtClean="0"/>
              <a:t>Dores e cólicas abdominais</a:t>
            </a:r>
          </a:p>
          <a:p>
            <a:pPr marL="319088" lvl="4" indent="-319088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altLang="pt-BR" sz="1800" b="1" dirty="0" smtClean="0"/>
              <a:t>Tremores musculares</a:t>
            </a:r>
          </a:p>
          <a:p>
            <a:pPr marL="319088" lvl="4" indent="-319088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altLang="pt-BR" sz="1800" b="1" dirty="0" err="1" smtClean="0"/>
              <a:t>Dispnéia</a:t>
            </a:r>
            <a:endParaRPr lang="pt-BR" altLang="pt-BR" sz="1800" b="1" dirty="0" smtClean="0"/>
          </a:p>
          <a:p>
            <a:pPr marL="319088" lvl="4" indent="-319088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altLang="pt-BR" sz="1800" b="1" dirty="0" smtClean="0"/>
              <a:t>Hipotensão ou hipertensão</a:t>
            </a:r>
          </a:p>
          <a:p>
            <a:pPr marL="319088" lvl="4" indent="-319088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altLang="pt-BR" sz="1800" b="1" dirty="0" err="1" smtClean="0"/>
              <a:t>Bradicardia</a:t>
            </a:r>
            <a:r>
              <a:rPr lang="pt-BR" altLang="pt-BR" sz="1800" b="1" dirty="0" smtClean="0"/>
              <a:t> (frequência </a:t>
            </a:r>
            <a:r>
              <a:rPr lang="pt-BR" altLang="pt-BR" sz="1800" b="1" dirty="0" err="1" smtClean="0"/>
              <a:t>cardiaca</a:t>
            </a:r>
            <a:r>
              <a:rPr lang="pt-BR" altLang="pt-BR" sz="1800" b="1" dirty="0" smtClean="0"/>
              <a:t> &lt;60bpm) ou (taquicardia-&gt;120bpm)  e outros</a:t>
            </a:r>
          </a:p>
          <a:p>
            <a:pPr marL="319088" lvl="4" indent="-319088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altLang="pt-BR" sz="1800" b="1" dirty="0" smtClean="0"/>
              <a:t>Sudorese excessiva</a:t>
            </a:r>
          </a:p>
          <a:p>
            <a:pPr marL="319088" lvl="4" indent="-319088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altLang="pt-BR" sz="1800" b="1" dirty="0" smtClean="0"/>
              <a:t>Câimbras e formigamentos </a:t>
            </a:r>
          </a:p>
          <a:p>
            <a:pPr marL="319088" lvl="4" indent="-319088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altLang="pt-BR" sz="1800" b="1" dirty="0" smtClean="0"/>
              <a:t>Alergias (pele, olhos e aparelho respiratório)</a:t>
            </a:r>
          </a:p>
          <a:p>
            <a:pPr marL="319088" lvl="4" indent="-319088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pt-BR" altLang="pt-BR" sz="1800" dirty="0" smtClean="0"/>
          </a:p>
          <a:p>
            <a:pPr algn="just"/>
            <a:endParaRPr lang="pt-BR" alt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12797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1618" y="1700808"/>
            <a:ext cx="9022382" cy="588590"/>
          </a:xfrm>
          <a:prstGeom prst="rect">
            <a:avLst/>
          </a:prstGeom>
          <a:solidFill>
            <a:srgbClr val="002570"/>
          </a:solidFill>
          <a:ln w="9525">
            <a:solidFill>
              <a:srgbClr val="00257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pt-BR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Impactos à saúde em exposições crônicas</a:t>
            </a:r>
            <a:endParaRPr lang="pt-BR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95536" y="2708920"/>
            <a:ext cx="7793037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b="1" dirty="0" smtClean="0">
                <a:solidFill>
                  <a:srgbClr val="002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333399"/>
              </a:buClr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200" b="1" dirty="0">
              <a:solidFill>
                <a:srgbClr val="002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55576" y="2492896"/>
            <a:ext cx="8208912" cy="4064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1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</a:t>
            </a:r>
            <a:r>
              <a:rPr lang="pt-BR" sz="21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istúrbios respiratórios;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1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leucemias </a:t>
            </a:r>
            <a:r>
              <a:rPr lang="pt-BR" sz="21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e outros cânceres</a:t>
            </a:r>
            <a:r>
              <a:rPr lang="pt-BR" sz="21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1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alterações </a:t>
            </a:r>
            <a:r>
              <a:rPr lang="pt-BR" sz="21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neurológicas (como o Mal de Parkinson</a:t>
            </a:r>
            <a:r>
              <a:rPr lang="pt-BR" sz="21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);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1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lesões </a:t>
            </a:r>
            <a:r>
              <a:rPr lang="pt-BR" sz="21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no fígado, pele e pulmão; </a:t>
            </a:r>
            <a:endParaRPr lang="pt-BR" sz="2100" dirty="0" smtClean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1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alergias</a:t>
            </a:r>
            <a:r>
              <a:rPr lang="pt-BR" sz="21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, </a:t>
            </a:r>
            <a:r>
              <a:rPr lang="pt-BR" sz="21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alterações hormonais</a:t>
            </a:r>
            <a:r>
              <a:rPr lang="pt-BR" sz="21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, problemas comportamentais e </a:t>
            </a:r>
            <a:r>
              <a:rPr lang="pt-BR" sz="21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de saúde </a:t>
            </a:r>
            <a:r>
              <a:rPr lang="pt-BR" sz="21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mental</a:t>
            </a:r>
            <a:r>
              <a:rPr lang="pt-BR" sz="21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 </a:t>
            </a:r>
            <a:r>
              <a:rPr lang="pt-BR" sz="21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  <a:sym typeface="Wingdings" panose="05000000000000000000" pitchFamily="2" charset="2"/>
              </a:rPr>
              <a:t> depressão  TS  </a:t>
            </a:r>
            <a:endParaRPr lang="pt-BR" sz="2100" dirty="0" smtClean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1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Incapacidade em gerar filhos.</a:t>
            </a:r>
            <a:endParaRPr lang="pt-BR" sz="2100" dirty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1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alterações </a:t>
            </a:r>
            <a:r>
              <a:rPr lang="pt-BR" sz="2100" dirty="0" smtClean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genéticas </a:t>
            </a:r>
            <a:r>
              <a:rPr lang="pt-BR" sz="2100" dirty="0">
                <a:solidFill>
                  <a:srgbClr val="002A56"/>
                </a:solidFill>
                <a:latin typeface="Arial" panose="020B0604020202020204" pitchFamily="34" charset="0"/>
                <a:ea typeface="Lucida Sans Unicode" charset="0"/>
                <a:cs typeface="Arial" panose="020B0604020202020204" pitchFamily="34" charset="0"/>
              </a:rPr>
              <a:t>e má formação em animais.</a:t>
            </a:r>
            <a:endParaRPr lang="en-GB" sz="2100" dirty="0">
              <a:solidFill>
                <a:srgbClr val="002A56"/>
              </a:solidFill>
              <a:latin typeface="Arial" panose="020B0604020202020204" pitchFamily="34" charset="0"/>
              <a:ea typeface="Lucida Sans Unicode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62" y="1124744"/>
            <a:ext cx="1315718" cy="1300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48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40466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ctr"/>
            <a:r>
              <a:rPr lang="pt-BR" sz="2400" dirty="0" smtClean="0"/>
              <a:t>DOENÇAS CARDÍACAS</a:t>
            </a:r>
          </a:p>
          <a:p>
            <a:pPr algn="ctr"/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O </a:t>
            </a:r>
            <a:r>
              <a:rPr lang="pt-BR" sz="2400" dirty="0" smtClean="0"/>
              <a:t>glifosato, que é um dos agrotóxicos mais utilizados, é o principal agente causador de doenças do coração. Ele causa uma disfunção </a:t>
            </a:r>
            <a:r>
              <a:rPr lang="pt-BR" sz="2400" dirty="0" err="1" smtClean="0"/>
              <a:t>lisossomal</a:t>
            </a:r>
            <a:r>
              <a:rPr lang="pt-BR" sz="2400" dirty="0" smtClean="0"/>
              <a:t> que posteriormente pode evoluir para falência do coração.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321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3">
            <a:extLst>
              <a:ext uri="{FF2B5EF4-FFF2-40B4-BE49-F238E27FC236}">
                <a16:creationId xmlns:a16="http://schemas.microsoft.com/office/drawing/2014/main" xmlns="" id="{1378575B-1567-4B7D-9722-3A789B8C9855}"/>
              </a:ext>
            </a:extLst>
          </p:cNvPr>
          <p:cNvGrpSpPr/>
          <p:nvPr/>
        </p:nvGrpSpPr>
        <p:grpSpPr>
          <a:xfrm>
            <a:off x="163357" y="1724357"/>
            <a:ext cx="7511095" cy="624523"/>
            <a:chOff x="169887" y="1724357"/>
            <a:chExt cx="7511095" cy="624523"/>
          </a:xfrm>
        </p:grpSpPr>
        <p:sp>
          <p:nvSpPr>
            <p:cNvPr id="8" name="Retângulo 26">
              <a:extLst>
                <a:ext uri="{FF2B5EF4-FFF2-40B4-BE49-F238E27FC236}">
                  <a16:creationId xmlns:a16="http://schemas.microsoft.com/office/drawing/2014/main" xmlns="" id="{92F6C062-61B8-4C1F-9C2E-02B6F1AAB21F}"/>
                </a:ext>
              </a:extLst>
            </p:cNvPr>
            <p:cNvSpPr/>
            <p:nvPr/>
          </p:nvSpPr>
          <p:spPr>
            <a:xfrm>
              <a:off x="768214" y="1916832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27">
              <a:extLst>
                <a:ext uri="{FF2B5EF4-FFF2-40B4-BE49-F238E27FC236}">
                  <a16:creationId xmlns:a16="http://schemas.microsoft.com/office/drawing/2014/main" xmlns="" id="{47144F9C-2D05-4C69-A82D-A49B49CE5713}"/>
                </a:ext>
              </a:extLst>
            </p:cNvPr>
            <p:cNvSpPr/>
            <p:nvPr/>
          </p:nvSpPr>
          <p:spPr>
            <a:xfrm>
              <a:off x="169887" y="1724357"/>
              <a:ext cx="588702" cy="624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741613" y="188913"/>
            <a:ext cx="44227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pt-BR" altLang="pt-BR" sz="4000">
                <a:solidFill>
                  <a:srgbClr val="0000FF"/>
                </a:solidFill>
                <a:cs typeface="Times New Roman" pitchFamily="18" charset="0"/>
              </a:rPr>
              <a:t>HERBICIDAS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2988" y="955576"/>
            <a:ext cx="704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1" lang="pt-B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ACADEMIA NACIONAL DE CIÊNCIAS DOS EUA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66800" y="3861048"/>
            <a:ext cx="8077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kumimoji="1" lang="pt-BR" altLang="pt-BR" sz="2400" dirty="0">
                <a:cs typeface="Times New Roman" pitchFamily="18" charset="0"/>
              </a:rPr>
              <a:t>Evidências sugestivas da associação entre exposição a herbicida e cânceres respiratórios, de próstata e mieloma </a:t>
            </a:r>
            <a:r>
              <a:rPr kumimoji="1" lang="pt-BR" altLang="pt-BR" sz="2400" dirty="0" smtClean="0">
                <a:cs typeface="Times New Roman" pitchFamily="18" charset="0"/>
              </a:rPr>
              <a:t>múltiplo</a:t>
            </a:r>
          </a:p>
          <a:p>
            <a:pPr marL="292100" indent="-292100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endParaRPr kumimoji="1" lang="pt-BR" altLang="pt-BR" sz="2400" dirty="0">
              <a:cs typeface="Times New Roman" pitchFamily="18" charset="0"/>
            </a:endParaRPr>
          </a:p>
          <a:p>
            <a:pPr marL="292100" indent="-292100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kumimoji="1" lang="pt-BR" altLang="pt-BR" sz="2400" dirty="0">
                <a:cs typeface="Times New Roman" pitchFamily="18" charset="0"/>
              </a:rPr>
              <a:t>Evidências inadequadas para demonstrar a associação para muitos outros cânceres e desordens</a:t>
            </a:r>
            <a:endParaRPr kumimoji="1" lang="pt-BR" altLang="pt-BR" dirty="0"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16510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indent="-292100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kumimoji="1" lang="pt-BR" altLang="pt-BR" sz="2400" dirty="0">
                <a:cs typeface="Times New Roman" pitchFamily="18" charset="0"/>
              </a:rPr>
              <a:t>Há evidências suficientes da associação estatística entre exposição a herbicidas e sarcomas de tecidos moles, Doença de Hodgkin´s, linfomas não Hodgkin´s, cloracne e porfiria tardia </a:t>
            </a:r>
          </a:p>
        </p:txBody>
      </p:sp>
    </p:spTree>
    <p:extLst>
      <p:ext uri="{BB962C8B-B14F-4D97-AF65-F5344CB8AC3E}">
        <p14:creationId xmlns:p14="http://schemas.microsoft.com/office/powerpoint/2010/main" val="29055233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  <p:bldP spid="6" grpId="0" build="p" autoUpdateAnimBg="0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-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8275" y="2942555"/>
            <a:ext cx="3962400" cy="3006725"/>
          </a:xfrm>
          <a:noFill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19398" y="967079"/>
            <a:ext cx="8145090" cy="58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1000"/>
              </a:lnSpc>
              <a:buClr>
                <a:srgbClr val="000000"/>
              </a:buClr>
              <a:buSzPct val="100000"/>
              <a:buFont typeface="Tahoma" pitchFamily="34" charset="0"/>
              <a:buNone/>
              <a:defRPr/>
            </a:pP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INTOXICAÇÃO AGUDA POR PARAQUAT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378575B-1567-4B7D-9722-3A789B8C9855}"/>
              </a:ext>
            </a:extLst>
          </p:cNvPr>
          <p:cNvGrpSpPr/>
          <p:nvPr/>
        </p:nvGrpSpPr>
        <p:grpSpPr>
          <a:xfrm>
            <a:off x="163357" y="1724357"/>
            <a:ext cx="7511095" cy="624523"/>
            <a:chOff x="169887" y="1724357"/>
            <a:chExt cx="7511095" cy="624523"/>
          </a:xfrm>
        </p:grpSpPr>
        <p:sp>
          <p:nvSpPr>
            <p:cNvPr id="6" name="Retângulo 26">
              <a:extLst>
                <a:ext uri="{FF2B5EF4-FFF2-40B4-BE49-F238E27FC236}">
                  <a16:creationId xmlns:a16="http://schemas.microsoft.com/office/drawing/2014/main" xmlns="" id="{92F6C062-61B8-4C1F-9C2E-02B6F1AAB21F}"/>
                </a:ext>
              </a:extLst>
            </p:cNvPr>
            <p:cNvSpPr/>
            <p:nvPr/>
          </p:nvSpPr>
          <p:spPr>
            <a:xfrm>
              <a:off x="768214" y="1916832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27">
              <a:extLst>
                <a:ext uri="{FF2B5EF4-FFF2-40B4-BE49-F238E27FC236}">
                  <a16:creationId xmlns:a16="http://schemas.microsoft.com/office/drawing/2014/main" xmlns="" id="{47144F9C-2D05-4C69-A82D-A49B49CE5713}"/>
                </a:ext>
              </a:extLst>
            </p:cNvPr>
            <p:cNvSpPr/>
            <p:nvPr/>
          </p:nvSpPr>
          <p:spPr>
            <a:xfrm>
              <a:off x="169887" y="1724357"/>
              <a:ext cx="588702" cy="624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591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378575B-1567-4B7D-9722-3A789B8C9855}"/>
              </a:ext>
            </a:extLst>
          </p:cNvPr>
          <p:cNvGrpSpPr/>
          <p:nvPr/>
        </p:nvGrpSpPr>
        <p:grpSpPr>
          <a:xfrm>
            <a:off x="163357" y="1724357"/>
            <a:ext cx="7511095" cy="624523"/>
            <a:chOff x="169887" y="1724357"/>
            <a:chExt cx="7511095" cy="624523"/>
          </a:xfrm>
        </p:grpSpPr>
        <p:sp>
          <p:nvSpPr>
            <p:cNvPr id="5" name="Retângulo 26">
              <a:extLst>
                <a:ext uri="{FF2B5EF4-FFF2-40B4-BE49-F238E27FC236}">
                  <a16:creationId xmlns:a16="http://schemas.microsoft.com/office/drawing/2014/main" xmlns="" id="{92F6C062-61B8-4C1F-9C2E-02B6F1AAB21F}"/>
                </a:ext>
              </a:extLst>
            </p:cNvPr>
            <p:cNvSpPr/>
            <p:nvPr/>
          </p:nvSpPr>
          <p:spPr>
            <a:xfrm>
              <a:off x="768214" y="1916832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27">
              <a:extLst>
                <a:ext uri="{FF2B5EF4-FFF2-40B4-BE49-F238E27FC236}">
                  <a16:creationId xmlns:a16="http://schemas.microsoft.com/office/drawing/2014/main" xmlns="" id="{47144F9C-2D05-4C69-A82D-A49B49CE5713}"/>
                </a:ext>
              </a:extLst>
            </p:cNvPr>
            <p:cNvSpPr/>
            <p:nvPr/>
          </p:nvSpPr>
          <p:spPr>
            <a:xfrm>
              <a:off x="169887" y="1724357"/>
              <a:ext cx="588702" cy="624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Picture 7" descr="foto_glif_1pern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919663" cy="3429000"/>
          </a:xfrm>
          <a:effectLst>
            <a:outerShdw dist="71842" dir="2700000" algn="ctr" rotWithShape="0">
              <a:srgbClr val="808080"/>
            </a:outerShdw>
          </a:effectLst>
        </p:spPr>
      </p:pic>
      <p:pic>
        <p:nvPicPr>
          <p:cNvPr id="37891" name="Picture 2" descr="Slide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3500438"/>
            <a:ext cx="4445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6603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1378575B-1567-4B7D-9722-3A789B8C9855}"/>
              </a:ext>
            </a:extLst>
          </p:cNvPr>
          <p:cNvGrpSpPr/>
          <p:nvPr/>
        </p:nvGrpSpPr>
        <p:grpSpPr>
          <a:xfrm>
            <a:off x="163357" y="1724357"/>
            <a:ext cx="7511095" cy="624523"/>
            <a:chOff x="169887" y="1724357"/>
            <a:chExt cx="7511095" cy="624523"/>
          </a:xfrm>
        </p:grpSpPr>
        <p:sp>
          <p:nvSpPr>
            <p:cNvPr id="5" name="Retângulo 26">
              <a:extLst>
                <a:ext uri="{FF2B5EF4-FFF2-40B4-BE49-F238E27FC236}">
                  <a16:creationId xmlns:a16="http://schemas.microsoft.com/office/drawing/2014/main" xmlns="" id="{92F6C062-61B8-4C1F-9C2E-02B6F1AAB21F}"/>
                </a:ext>
              </a:extLst>
            </p:cNvPr>
            <p:cNvSpPr/>
            <p:nvPr/>
          </p:nvSpPr>
          <p:spPr>
            <a:xfrm>
              <a:off x="768214" y="1916832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27">
              <a:extLst>
                <a:ext uri="{FF2B5EF4-FFF2-40B4-BE49-F238E27FC236}">
                  <a16:creationId xmlns:a16="http://schemas.microsoft.com/office/drawing/2014/main" xmlns="" id="{47144F9C-2D05-4C69-A82D-A49B49CE5713}"/>
                </a:ext>
              </a:extLst>
            </p:cNvPr>
            <p:cNvSpPr/>
            <p:nvPr/>
          </p:nvSpPr>
          <p:spPr>
            <a:xfrm>
              <a:off x="169887" y="1724357"/>
              <a:ext cx="588702" cy="624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7586" name="Picture 2" descr="niñ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2525" y="939385"/>
            <a:ext cx="5616575" cy="576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428625"/>
            <a:ext cx="7772400" cy="5259388"/>
          </a:xfrm>
        </p:spPr>
        <p:txBody>
          <a:bodyPr/>
          <a:lstStyle/>
          <a:p>
            <a:r>
              <a:rPr lang="es-EC" altLang="pt-BR" smtClean="0">
                <a:solidFill>
                  <a:srgbClr val="002060"/>
                </a:solidFill>
                <a:ea typeface="Lucida Sans Unicode" pitchFamily="34" charset="0"/>
                <a:cs typeface="Lucida Sans Unicode" pitchFamily="34" charset="0"/>
              </a:rPr>
              <a:t>Departamento de Nariño, Colômbia</a:t>
            </a:r>
            <a:endParaRPr lang="es-ES" altLang="pt-BR" smtClean="0">
              <a:solidFill>
                <a:srgbClr val="00206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311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12"/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23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26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3076" name="Picture 3" descr="SAB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779588"/>
            <a:ext cx="7397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470150" y="1268413"/>
            <a:ext cx="6400800" cy="102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3366"/>
              </a:buClr>
              <a:buFontTx/>
              <a:buChar char="•"/>
            </a:pPr>
            <a:r>
              <a:rPr lang="pt-BR" sz="2000" b="1" dirty="0">
                <a:solidFill>
                  <a:srgbClr val="003366"/>
                </a:solidFill>
                <a:latin typeface="Arial" pitchFamily="34" charset="0"/>
              </a:rPr>
              <a:t> Programa de controle dos acidentes por animais peçonhentos e distribuição de soros para todo o Estado;</a:t>
            </a:r>
          </a:p>
        </p:txBody>
      </p:sp>
      <p:pic>
        <p:nvPicPr>
          <p:cNvPr id="3078" name="Picture 5" descr="JARARAC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1752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043608" y="2808482"/>
            <a:ext cx="6653984" cy="40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8AB98A">
                  <a:lumMod val="50000"/>
                </a:srgbClr>
              </a:buClr>
              <a:buFontTx/>
              <a:buChar char="•"/>
            </a:pPr>
            <a:r>
              <a:rPr lang="pt-BR" sz="2000" b="1" dirty="0">
                <a:solidFill>
                  <a:srgbClr val="006666"/>
                </a:solidFill>
                <a:latin typeface="Arial" pitchFamily="34" charset="0"/>
              </a:rPr>
              <a:t> Pesquisas e estudos epidemiológicos;</a:t>
            </a:r>
          </a:p>
        </p:txBody>
      </p:sp>
      <p:grpSp>
        <p:nvGrpSpPr>
          <p:cNvPr id="3080" name="Group 7"/>
          <p:cNvGrpSpPr>
            <a:grpSpLocks/>
          </p:cNvGrpSpPr>
          <p:nvPr/>
        </p:nvGrpSpPr>
        <p:grpSpPr bwMode="auto">
          <a:xfrm>
            <a:off x="6139570" y="2562752"/>
            <a:ext cx="1512888" cy="1121271"/>
            <a:chOff x="4032" y="2784"/>
            <a:chExt cx="1488" cy="1150"/>
          </a:xfrm>
        </p:grpSpPr>
        <p:graphicFrame>
          <p:nvGraphicFramePr>
            <p:cNvPr id="3074" name="Object 8"/>
            <p:cNvGraphicFramePr>
              <a:graphicFrameLocks noChangeAspect="1"/>
            </p:cNvGraphicFramePr>
            <p:nvPr/>
          </p:nvGraphicFramePr>
          <p:xfrm>
            <a:off x="4032" y="2784"/>
            <a:ext cx="1440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" name="Clip" r:id="rId6" imgW="2286000" imgH="1273320" progId="MS_ClipArt_Gallery.2">
                    <p:embed/>
                  </p:oleObj>
                </mc:Choice>
                <mc:Fallback>
                  <p:oleObj name="Clip" r:id="rId6" imgW="2286000" imgH="12733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2784"/>
                          <a:ext cx="1440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9"/>
            <p:cNvGraphicFramePr>
              <a:graphicFrameLocks noChangeAspect="1"/>
            </p:cNvGraphicFramePr>
            <p:nvPr/>
          </p:nvGraphicFramePr>
          <p:xfrm>
            <a:off x="4176" y="3120"/>
            <a:ext cx="1344" cy="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" name="Clip" r:id="rId8" imgW="2286360" imgH="1384200" progId="MS_ClipArt_Gallery.2">
                    <p:embed/>
                  </p:oleObj>
                </mc:Choice>
                <mc:Fallback>
                  <p:oleObj name="Clip" r:id="rId8" imgW="2286360" imgH="13842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3120"/>
                          <a:ext cx="1344" cy="8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95" name="Picture 10" descr="calculadora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68"/>
              <a:ext cx="631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1846263" y="333375"/>
            <a:ext cx="6635750" cy="52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 algn="ctr" defTabSz="957263" eaLnBrk="0" hangingPunct="0">
              <a:defRPr/>
            </a:pPr>
            <a:r>
              <a:rPr lang="pt-BR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R I N C I P A I S    F U N Ç Õ E S</a:t>
            </a: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2046288" y="3956050"/>
            <a:ext cx="6781800" cy="71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3366"/>
              </a:buClr>
              <a:buFontTx/>
              <a:buChar char="•"/>
            </a:pPr>
            <a:r>
              <a:rPr lang="pt-BR" sz="2000" b="1" dirty="0">
                <a:solidFill>
                  <a:srgbClr val="003366"/>
                </a:solidFill>
                <a:latin typeface="Arial" pitchFamily="34" charset="0"/>
              </a:rPr>
              <a:t> Atendimento psicológico e psiquiátrico a pacientes que tentam suicídio;</a:t>
            </a:r>
            <a:endParaRPr lang="pt-BR" sz="2000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1832347" y="5118100"/>
            <a:ext cx="4827885" cy="71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99CC99">
                  <a:lumMod val="50000"/>
                </a:srgbClr>
              </a:buClr>
              <a:buFontTx/>
              <a:buChar char="•"/>
            </a:pPr>
            <a:r>
              <a:rPr lang="pt-BR" sz="2000" b="1" dirty="0">
                <a:solidFill>
                  <a:srgbClr val="006666"/>
                </a:solidFill>
                <a:latin typeface="Arial" pitchFamily="34" charset="0"/>
              </a:rPr>
              <a:t> Orientação toxicológica para casos veterinários;</a:t>
            </a:r>
          </a:p>
        </p:txBody>
      </p:sp>
      <p:grpSp>
        <p:nvGrpSpPr>
          <p:cNvPr id="3084" name="Group 16"/>
          <p:cNvGrpSpPr>
            <a:grpSpLocks/>
          </p:cNvGrpSpPr>
          <p:nvPr/>
        </p:nvGrpSpPr>
        <p:grpSpPr bwMode="auto">
          <a:xfrm>
            <a:off x="7020272" y="5118100"/>
            <a:ext cx="1201153" cy="990600"/>
            <a:chOff x="3456" y="2544"/>
            <a:chExt cx="1824" cy="1344"/>
          </a:xfrm>
        </p:grpSpPr>
        <p:sp>
          <p:nvSpPr>
            <p:cNvPr id="3092" name="Rectangle 17"/>
            <p:cNvSpPr>
              <a:spLocks noChangeArrowheads="1"/>
            </p:cNvSpPr>
            <p:nvPr/>
          </p:nvSpPr>
          <p:spPr bwMode="auto">
            <a:xfrm>
              <a:off x="3456" y="2544"/>
              <a:ext cx="1824" cy="13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2500">
                <a:solidFill>
                  <a:srgbClr val="003366"/>
                </a:solidFill>
                <a:latin typeface="Arial" pitchFamily="34" charset="0"/>
              </a:endParaRPr>
            </a:p>
          </p:txBody>
        </p:sp>
        <p:pic>
          <p:nvPicPr>
            <p:cNvPr id="3093" name="Picture 18" descr="Bacaninha">
              <a:hlinkClick r:id="rId11"/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" y="3271"/>
              <a:ext cx="80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19" descr="bacaninha_professora_lg_wht">
              <a:hlinkClick r:id="rId13"/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544"/>
              <a:ext cx="655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5" name="Picture 20" descr="bacaninha_psiquiatra_md_wht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57625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14" y="6571297"/>
            <a:ext cx="720080" cy="26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9B9F42D4-22DE-4C07-B660-482C4D4395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3">
            <a:extLst>
              <a:ext uri="{FF2B5EF4-FFF2-40B4-BE49-F238E27FC236}">
                <a16:creationId xmlns:a16="http://schemas.microsoft.com/office/drawing/2014/main" xmlns="" id="{1378575B-1567-4B7D-9722-3A789B8C9855}"/>
              </a:ext>
            </a:extLst>
          </p:cNvPr>
          <p:cNvGrpSpPr/>
          <p:nvPr/>
        </p:nvGrpSpPr>
        <p:grpSpPr>
          <a:xfrm>
            <a:off x="163357" y="1724357"/>
            <a:ext cx="7511095" cy="624523"/>
            <a:chOff x="169887" y="1724357"/>
            <a:chExt cx="7511095" cy="624523"/>
          </a:xfrm>
        </p:grpSpPr>
        <p:sp>
          <p:nvSpPr>
            <p:cNvPr id="7" name="Retângulo 26">
              <a:extLst>
                <a:ext uri="{FF2B5EF4-FFF2-40B4-BE49-F238E27FC236}">
                  <a16:creationId xmlns:a16="http://schemas.microsoft.com/office/drawing/2014/main" xmlns="" id="{92F6C062-61B8-4C1F-9C2E-02B6F1AAB21F}"/>
                </a:ext>
              </a:extLst>
            </p:cNvPr>
            <p:cNvSpPr/>
            <p:nvPr/>
          </p:nvSpPr>
          <p:spPr>
            <a:xfrm>
              <a:off x="768214" y="1916832"/>
              <a:ext cx="69127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27">
              <a:extLst>
                <a:ext uri="{FF2B5EF4-FFF2-40B4-BE49-F238E27FC236}">
                  <a16:creationId xmlns:a16="http://schemas.microsoft.com/office/drawing/2014/main" xmlns="" id="{47144F9C-2D05-4C69-A82D-A49B49CE5713}"/>
                </a:ext>
              </a:extLst>
            </p:cNvPr>
            <p:cNvSpPr/>
            <p:nvPr/>
          </p:nvSpPr>
          <p:spPr>
            <a:xfrm>
              <a:off x="169887" y="1724357"/>
              <a:ext cx="588702" cy="6245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938" name="Rectangle 8"/>
          <p:cNvSpPr>
            <a:spLocks noGrp="1" noChangeArrowheads="1"/>
          </p:cNvSpPr>
          <p:nvPr>
            <p:ph type="title"/>
          </p:nvPr>
        </p:nvSpPr>
        <p:spPr>
          <a:xfrm>
            <a:off x="1000125" y="357188"/>
            <a:ext cx="7791450" cy="1460500"/>
          </a:xfrm>
        </p:spPr>
        <p:txBody>
          <a:bodyPr>
            <a:normAutofit/>
          </a:bodyPr>
          <a:lstStyle/>
          <a:p>
            <a:r>
              <a:rPr lang="es-CL" altLang="pt-BR" sz="4000" b="1" dirty="0" err="1" smtClean="0">
                <a:solidFill>
                  <a:srgbClr val="002060"/>
                </a:solidFill>
                <a:ea typeface="Lucida Sans Unicode" pitchFamily="34" charset="0"/>
                <a:cs typeface="Lucida Sans Unicode" pitchFamily="34" charset="0"/>
              </a:rPr>
              <a:t>Intoxicacões</a:t>
            </a:r>
            <a:r>
              <a:rPr lang="es-CL" altLang="pt-BR" sz="4000" b="1" dirty="0" smtClean="0">
                <a:solidFill>
                  <a:srgbClr val="002060"/>
                </a:solidFill>
                <a:ea typeface="Lucida Sans Unicode" pitchFamily="34" charset="0"/>
                <a:cs typeface="Lucida Sans Unicode" pitchFamily="34" charset="0"/>
              </a:rPr>
              <a:t> por pesticidas</a:t>
            </a:r>
            <a:br>
              <a:rPr lang="es-CL" altLang="pt-BR" sz="4000" b="1" dirty="0" smtClean="0">
                <a:solidFill>
                  <a:srgbClr val="002060"/>
                </a:solidFill>
                <a:ea typeface="Lucida Sans Unicode" pitchFamily="34" charset="0"/>
                <a:cs typeface="Lucida Sans Unicode" pitchFamily="34" charset="0"/>
              </a:rPr>
            </a:br>
            <a:r>
              <a:rPr lang="es-CL" altLang="pt-BR" sz="4000" b="1" dirty="0" smtClean="0">
                <a:solidFill>
                  <a:srgbClr val="002060"/>
                </a:solidFill>
                <a:ea typeface="Lucida Sans Unicode" pitchFamily="34" charset="0"/>
                <a:cs typeface="Lucida Sans Unicode" pitchFamily="34" charset="0"/>
              </a:rPr>
              <a:t>                         Costa Rica</a:t>
            </a:r>
            <a:endParaRPr lang="es-ES" altLang="pt-BR" sz="4000" b="1" dirty="0" smtClean="0">
              <a:solidFill>
                <a:srgbClr val="00206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5780" name="Picture 4" descr="Bananera La Paz 0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556792"/>
            <a:ext cx="3960813" cy="48958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3" name="Picture 7" descr="bananerocortad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989138"/>
            <a:ext cx="4100513" cy="40322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941" name="Text Box 10"/>
          <p:cNvSpPr txBox="1">
            <a:spLocks noChangeArrowheads="1"/>
          </p:cNvSpPr>
          <p:nvPr/>
        </p:nvSpPr>
        <p:spPr bwMode="auto">
          <a:xfrm>
            <a:off x="5992813" y="1360488"/>
            <a:ext cx="2251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40158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12"/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9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34607" y="3362527"/>
            <a:ext cx="8721969" cy="15327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40000"/>
              </a:lnSpc>
              <a:spcBef>
                <a:spcPct val="50000"/>
              </a:spcBef>
            </a:pPr>
            <a:r>
              <a:rPr lang="pt-BR" altLang="pt-BR" b="1" dirty="0">
                <a:latin typeface="Arial" charset="0"/>
              </a:rPr>
              <a:t>1. Se o veneno estiver no ambiente:</a:t>
            </a:r>
          </a:p>
          <a:p>
            <a:pPr algn="l" eaLnBrk="0" hangingPunct="0">
              <a:lnSpc>
                <a:spcPct val="140000"/>
              </a:lnSpc>
              <a:spcBef>
                <a:spcPct val="50000"/>
              </a:spcBef>
            </a:pPr>
            <a:r>
              <a:rPr lang="pt-BR" altLang="pt-BR" b="1" dirty="0">
                <a:latin typeface="Arial" charset="0"/>
              </a:rPr>
              <a:t>	a. Abrir portas e janelas para ventilar o local;</a:t>
            </a:r>
          </a:p>
          <a:p>
            <a:pPr algn="l" eaLnBrk="0" hangingPunct="0">
              <a:lnSpc>
                <a:spcPct val="140000"/>
              </a:lnSpc>
              <a:spcBef>
                <a:spcPct val="50000"/>
              </a:spcBef>
            </a:pPr>
            <a:r>
              <a:rPr lang="pt-BR" altLang="pt-BR" b="1" dirty="0">
                <a:latin typeface="Arial" charset="0"/>
              </a:rPr>
              <a:t>	b. Retirar  pessoas  e  animais do ambiente contaminado.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391508" y="5313982"/>
            <a:ext cx="6447692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BR" altLang="pt-BR" b="1" dirty="0">
                <a:solidFill>
                  <a:srgbClr val="FF0000"/>
                </a:solidFill>
                <a:latin typeface="Arial" charset="0"/>
              </a:rPr>
              <a:t>Atenção – </a:t>
            </a:r>
            <a:r>
              <a:rPr lang="pt-BR" altLang="pt-BR" b="1" dirty="0">
                <a:latin typeface="Arial" charset="0"/>
              </a:rPr>
              <a:t>Proteger-se com luvas e máscara ao prestar socorro.</a:t>
            </a:r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1295400" y="381000"/>
            <a:ext cx="7848600" cy="762000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pt-BR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SAIBA COMO AGIR...</a:t>
            </a:r>
            <a:endParaRPr lang="pt-BR" b="1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6631" name="Picture 8" descr="male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3639" y="1872807"/>
            <a:ext cx="17203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883877" y="1825660"/>
            <a:ext cx="47124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FF0000"/>
                </a:solidFill>
                <a:latin typeface="Arial" charset="0"/>
              </a:rPr>
              <a:t>Primeiros Socorros</a:t>
            </a:r>
          </a:p>
        </p:txBody>
      </p:sp>
    </p:spTree>
    <p:extLst>
      <p:ext uri="{BB962C8B-B14F-4D97-AF65-F5344CB8AC3E}">
        <p14:creationId xmlns:p14="http://schemas.microsoft.com/office/powerpoint/2010/main" val="175463575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12"/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8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34752" y="3379291"/>
            <a:ext cx="6705600" cy="2114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spcBef>
                <a:spcPct val="50000"/>
              </a:spcBef>
            </a:pPr>
            <a:r>
              <a:rPr lang="pt-BR" altLang="pt-BR" b="1" dirty="0">
                <a:latin typeface="Arial" charset="0"/>
              </a:rPr>
              <a:t>2. Contato com a pele:</a:t>
            </a:r>
          </a:p>
          <a:p>
            <a:pPr algn="l" eaLnBrk="0" hangingPunct="0">
              <a:spcBef>
                <a:spcPct val="50000"/>
              </a:spcBef>
            </a:pPr>
            <a:r>
              <a:rPr lang="pt-BR" altLang="pt-BR" b="1" dirty="0">
                <a:latin typeface="Arial" charset="0"/>
              </a:rPr>
              <a:t>	a. Retirar roupas e sapatos da pessoa</a:t>
            </a:r>
          </a:p>
          <a:p>
            <a:pPr algn="l" eaLnBrk="0" hangingPunct="0">
              <a:spcBef>
                <a:spcPct val="50000"/>
              </a:spcBef>
            </a:pPr>
            <a:r>
              <a:rPr lang="pt-BR" altLang="pt-BR" b="1" dirty="0">
                <a:latin typeface="Arial" charset="0"/>
              </a:rPr>
              <a:t>              atingida;</a:t>
            </a:r>
          </a:p>
          <a:p>
            <a:pPr algn="l" eaLnBrk="0" hangingPunct="0">
              <a:spcBef>
                <a:spcPct val="50000"/>
              </a:spcBef>
            </a:pPr>
            <a:r>
              <a:rPr lang="pt-BR" altLang="pt-BR" b="1" dirty="0">
                <a:latin typeface="Arial" charset="0"/>
              </a:rPr>
              <a:t>	b. Lavar a pele com água  corrente </a:t>
            </a:r>
          </a:p>
          <a:p>
            <a:pPr algn="l" eaLnBrk="0" hangingPunct="0">
              <a:spcBef>
                <a:spcPct val="50000"/>
              </a:spcBef>
            </a:pPr>
            <a:r>
              <a:rPr lang="pt-BR" altLang="pt-BR" b="1" dirty="0">
                <a:latin typeface="Arial" charset="0"/>
              </a:rPr>
              <a:t>               abundante, sem esfregar.</a:t>
            </a:r>
          </a:p>
        </p:txBody>
      </p:sp>
      <p:pic>
        <p:nvPicPr>
          <p:cNvPr id="27651" name="Picture 3" descr="banh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262213"/>
            <a:ext cx="1859574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1295400" y="381000"/>
            <a:ext cx="7848600" cy="762000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pt-BR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SAIBA COMO AGIR...</a:t>
            </a:r>
            <a:endParaRPr lang="pt-BR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2883877" y="1825660"/>
            <a:ext cx="47124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FF0000"/>
                </a:solidFill>
                <a:latin typeface="Arial" charset="0"/>
              </a:rPr>
              <a:t>Primeiros Socorros</a:t>
            </a:r>
          </a:p>
        </p:txBody>
      </p:sp>
    </p:spTree>
    <p:extLst>
      <p:ext uri="{BB962C8B-B14F-4D97-AF65-F5344CB8AC3E}">
        <p14:creationId xmlns:p14="http://schemas.microsoft.com/office/powerpoint/2010/main" val="4214038581"/>
      </p:ext>
    </p:extLst>
  </p:cSld>
  <p:clrMapOvr>
    <a:masterClrMapping/>
  </p:clrMapOvr>
  <p:transition>
    <p:strips dir="r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12"/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9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pic>
        <p:nvPicPr>
          <p:cNvPr id="28674" name="Picture 2" descr="olho"/>
          <p:cNvPicPr>
            <a:picLocks noChangeAspect="1" noChangeArrowheads="1"/>
          </p:cNvPicPr>
          <p:nvPr/>
        </p:nvPicPr>
        <p:blipFill>
          <a:blip r:embed="rId2" cstate="print">
            <a:lum bright="30000" contrast="42000"/>
          </a:blip>
          <a:srcRect/>
          <a:stretch>
            <a:fillRect/>
          </a:stretch>
        </p:blipFill>
        <p:spPr bwMode="auto">
          <a:xfrm>
            <a:off x="6254262" y="2717172"/>
            <a:ext cx="2538046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90600" y="4267142"/>
            <a:ext cx="8153400" cy="9620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40000"/>
              </a:lnSpc>
              <a:spcBef>
                <a:spcPct val="50000"/>
              </a:spcBef>
            </a:pPr>
            <a:r>
              <a:rPr lang="pt-BR" altLang="pt-BR" b="1" dirty="0">
                <a:latin typeface="Arial" charset="0"/>
              </a:rPr>
              <a:t>3. Contato com os olhos:</a:t>
            </a:r>
          </a:p>
          <a:p>
            <a:pPr algn="l" eaLnBrk="0" hangingPunct="0">
              <a:lnSpc>
                <a:spcPct val="140000"/>
              </a:lnSpc>
              <a:spcBef>
                <a:spcPct val="50000"/>
              </a:spcBef>
            </a:pPr>
            <a:r>
              <a:rPr lang="pt-BR" altLang="pt-BR" b="1" dirty="0">
                <a:latin typeface="Arial" charset="0"/>
              </a:rPr>
              <a:t>	Lavar com bastante água corrente ou soro fisiológico.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1295400" y="381000"/>
            <a:ext cx="7848600" cy="762000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pt-BR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SAIBA COMO AGIR...</a:t>
            </a:r>
            <a:endParaRPr lang="pt-BR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83877" y="1825660"/>
            <a:ext cx="47124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>
                <a:solidFill>
                  <a:srgbClr val="FF0000"/>
                </a:solidFill>
                <a:latin typeface="Arial" charset="0"/>
              </a:rPr>
              <a:t>Primeiros Socorros</a:t>
            </a:r>
          </a:p>
        </p:txBody>
      </p:sp>
    </p:spTree>
    <p:extLst>
      <p:ext uri="{BB962C8B-B14F-4D97-AF65-F5344CB8AC3E}">
        <p14:creationId xmlns:p14="http://schemas.microsoft.com/office/powerpoint/2010/main" val="393555061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ômi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4846" y="1705089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43608" y="2542545"/>
            <a:ext cx="6632775" cy="12464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BR" altLang="pt-BR" b="1" dirty="0">
                <a:latin typeface="Arial" charset="0"/>
              </a:rPr>
              <a:t>4. Se o veneno for ingerido: 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b="1" dirty="0">
                <a:latin typeface="Arial" charset="0"/>
              </a:rPr>
              <a:t>Provocar vômitos </a:t>
            </a:r>
            <a:r>
              <a:rPr lang="pt-BR" altLang="pt-BR" b="1" dirty="0" smtClean="0">
                <a:latin typeface="Arial" charset="0"/>
              </a:rPr>
              <a:t>(</a:t>
            </a:r>
            <a:r>
              <a:rPr lang="pt-BR" altLang="pt-BR" sz="3200" b="1" dirty="0" smtClean="0">
                <a:latin typeface="Arial" charset="0"/>
              </a:rPr>
              <a:t>?</a:t>
            </a:r>
            <a:r>
              <a:rPr lang="pt-BR" altLang="pt-BR" b="1" dirty="0" smtClean="0">
                <a:latin typeface="Arial" charset="0"/>
              </a:rPr>
              <a:t>)</a:t>
            </a:r>
            <a:endParaRPr lang="pt-BR" altLang="pt-BR" b="1" dirty="0"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3990007"/>
            <a:ext cx="9144000" cy="5191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800" b="1" i="1" dirty="0">
                <a:solidFill>
                  <a:schemeClr val="bg1"/>
                </a:solidFill>
                <a:latin typeface="Arial" charset="0"/>
              </a:rPr>
              <a:t>Atenção, NUNCA provocar VÔMITOS quando: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043608" y="4798717"/>
            <a:ext cx="6834300" cy="17266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pt-BR" altLang="pt-BR" b="1" dirty="0">
                <a:latin typeface="Arial" charset="0"/>
              </a:rPr>
              <a:t>  A vítima estiver desmaiada ou em convulsão;</a:t>
            </a:r>
          </a:p>
          <a:p>
            <a:pPr algn="just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pt-BR" altLang="pt-BR" b="1" dirty="0">
                <a:latin typeface="Arial" charset="0"/>
              </a:rPr>
              <a:t>  For criança com menos de 2 anos de idade;</a:t>
            </a:r>
          </a:p>
          <a:p>
            <a:pPr algn="just" eaLnBrk="0" hangingPunct="0">
              <a:lnSpc>
                <a:spcPct val="70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Wingdings" pitchFamily="2" charset="2"/>
              <a:buChar char="F"/>
            </a:pPr>
            <a:r>
              <a:rPr lang="pt-BR" altLang="pt-BR" b="1" dirty="0">
                <a:latin typeface="Arial" charset="0"/>
              </a:rPr>
              <a:t>  O  produto  ingerido  for  inseticida   líquido, </a:t>
            </a:r>
          </a:p>
          <a:p>
            <a:pPr algn="just" eaLnBrk="0" hangingPunct="0">
              <a:lnSpc>
                <a:spcPct val="70000"/>
              </a:lnSpc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None/>
            </a:pPr>
            <a:r>
              <a:rPr lang="pt-BR" altLang="pt-BR" b="1" dirty="0">
                <a:latin typeface="Arial" charset="0"/>
              </a:rPr>
              <a:t>       querosene, gasolina, solventes, substância </a:t>
            </a:r>
          </a:p>
          <a:p>
            <a:pPr algn="just" eaLnBrk="0" hangingPunct="0">
              <a:lnSpc>
                <a:spcPct val="70000"/>
              </a:lnSpc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None/>
            </a:pPr>
            <a:r>
              <a:rPr lang="pt-BR" altLang="pt-BR" b="1" dirty="0">
                <a:latin typeface="Arial" charset="0"/>
              </a:rPr>
              <a:t>       cáustica ou ácidos em geral.</a:t>
            </a: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259348"/>
              </p:ext>
            </p:extLst>
          </p:nvPr>
        </p:nvGraphicFramePr>
        <p:xfrm>
          <a:off x="7174523" y="4796013"/>
          <a:ext cx="167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Imagem de bitmap" r:id="rId4" imgW="1943371" imgH="2448267" progId="Paint.Picture">
                  <p:embed/>
                </p:oleObj>
              </mc:Choice>
              <mc:Fallback>
                <p:oleObj name="Imagem de bitmap" r:id="rId4" imgW="1943371" imgH="24482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523" y="4796013"/>
                        <a:ext cx="16764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8" name="Text Box 8"/>
          <p:cNvSpPr txBox="1">
            <a:spLocks noChangeArrowheads="1"/>
          </p:cNvSpPr>
          <p:nvPr/>
        </p:nvSpPr>
        <p:spPr bwMode="auto">
          <a:xfrm>
            <a:off x="1295400" y="381000"/>
            <a:ext cx="7848600" cy="762000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pt-BR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SAIBA COMO AGIR...</a:t>
            </a:r>
            <a:endParaRPr lang="pt-BR" b="1">
              <a:solidFill>
                <a:srgbClr val="000099"/>
              </a:solidFill>
              <a:latin typeface="Arial" charset="0"/>
            </a:endParaRPr>
          </a:p>
        </p:txBody>
      </p:sp>
      <p:graphicFrame>
        <p:nvGraphicFramePr>
          <p:cNvPr id="2970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400302"/>
              </p:ext>
            </p:extLst>
          </p:nvPr>
        </p:nvGraphicFramePr>
        <p:xfrm>
          <a:off x="7455877" y="1171689"/>
          <a:ext cx="85432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Imagem de bitmap" r:id="rId6" imgW="409632" imgH="438095" progId="Paint.Picture">
                  <p:embed/>
                </p:oleObj>
              </mc:Choice>
              <mc:Fallback>
                <p:oleObj name="Imagem de bitmap" r:id="rId6" imgW="409632" imgH="4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5877" y="1171689"/>
                        <a:ext cx="85432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o 12"/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12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3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upo 12"/>
          <p:cNvGrpSpPr/>
          <p:nvPr/>
        </p:nvGrpSpPr>
        <p:grpSpPr>
          <a:xfrm>
            <a:off x="133415" y="2069232"/>
            <a:ext cx="7754385" cy="432048"/>
            <a:chOff x="121618" y="1916832"/>
            <a:chExt cx="7754385" cy="432048"/>
          </a:xfrm>
        </p:grpSpPr>
        <p:sp>
          <p:nvSpPr>
            <p:cNvPr id="15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6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2883877" y="1609636"/>
            <a:ext cx="49940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0000"/>
                </a:solidFill>
                <a:latin typeface="Arial" charset="0"/>
              </a:rPr>
              <a:t>Primeiros Socorros</a:t>
            </a:r>
          </a:p>
        </p:txBody>
      </p:sp>
    </p:spTree>
    <p:extLst>
      <p:ext uri="{BB962C8B-B14F-4D97-AF65-F5344CB8AC3E}">
        <p14:creationId xmlns:p14="http://schemas.microsoft.com/office/powerpoint/2010/main" val="3082447840"/>
      </p:ext>
    </p:extLst>
  </p:cSld>
  <p:clrMapOvr>
    <a:masterClrMapping/>
  </p:clrMapOvr>
  <p:transition>
    <p:strips dir="r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12"/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9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043608" y="2592437"/>
            <a:ext cx="6201253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9400" indent="-279400" algn="l">
              <a:spcBef>
                <a:spcPct val="25000"/>
              </a:spcBef>
              <a:tabLst>
                <a:tab pos="279400" algn="l"/>
              </a:tabLst>
            </a:pPr>
            <a:r>
              <a:rPr lang="pt-BR" altLang="pt-BR" b="1" dirty="0">
                <a:latin typeface="Arial" charset="0"/>
              </a:rPr>
              <a:t>4. Se o veneno for ingerido(cont.):</a:t>
            </a:r>
          </a:p>
          <a:p>
            <a:pPr marL="279400" indent="-279400" algn="l">
              <a:lnSpc>
                <a:spcPct val="150000"/>
              </a:lnSpc>
              <a:spcBef>
                <a:spcPct val="25000"/>
              </a:spcBef>
              <a:buFontTx/>
              <a:buChar char="•"/>
              <a:tabLst>
                <a:tab pos="279400" algn="l"/>
              </a:tabLst>
            </a:pPr>
            <a:r>
              <a:rPr lang="pt-BR" altLang="pt-BR" sz="20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Remova qualquer veneno restante na boca, com cuidado; </a:t>
            </a:r>
          </a:p>
          <a:p>
            <a:pPr marL="279400" indent="-279400" algn="just" eaLnBrk="0" hangingPunct="0">
              <a:lnSpc>
                <a:spcPct val="150000"/>
              </a:lnSpc>
              <a:spcBef>
                <a:spcPct val="25000"/>
              </a:spcBef>
              <a:buFontTx/>
              <a:buChar char="•"/>
              <a:tabLst>
                <a:tab pos="279400" algn="l"/>
              </a:tabLst>
            </a:pPr>
            <a:r>
              <a:rPr lang="pt-BR" altLang="pt-BR" sz="20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Não induza vômitos; </a:t>
            </a:r>
          </a:p>
        </p:txBody>
      </p:sp>
      <p:graphicFrame>
        <p:nvGraphicFramePr>
          <p:cNvPr id="307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517339"/>
              </p:ext>
            </p:extLst>
          </p:nvPr>
        </p:nvGraphicFramePr>
        <p:xfrm>
          <a:off x="7244862" y="2379712"/>
          <a:ext cx="167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Imagem de bitmap" r:id="rId3" imgW="1943371" imgH="2448267" progId="Paint.Picture">
                  <p:embed/>
                </p:oleObj>
              </mc:Choice>
              <mc:Fallback>
                <p:oleObj name="Imagem de bitmap" r:id="rId3" imgW="1943371" imgH="24482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4862" y="2379712"/>
                        <a:ext cx="16764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1295400" y="152400"/>
            <a:ext cx="7848600" cy="762000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pt-BR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SAIBA COMO AGIR...</a:t>
            </a:r>
            <a:endParaRPr lang="pt-BR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2957554" y="1556792"/>
            <a:ext cx="4782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Primeiros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Socorros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043608" y="4413597"/>
            <a:ext cx="7889376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indent="-292100" algn="l" eaLnBrk="0" hangingPunct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pt-BR" altLang="pt-BR" sz="20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Não dê para a pessoa intoxicada ovos crus, sal, vinagre ou sucos de frutas cítricas para induzir vômitos ou neutralizar o veneno sem supervisão ou  recomendação médica; </a:t>
            </a:r>
          </a:p>
        </p:txBody>
      </p:sp>
    </p:spTree>
    <p:extLst>
      <p:ext uri="{BB962C8B-B14F-4D97-AF65-F5344CB8AC3E}">
        <p14:creationId xmlns:p14="http://schemas.microsoft.com/office/powerpoint/2010/main" val="47884469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12"/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9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136532" y="2602647"/>
            <a:ext cx="900746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9400" indent="-279400" algn="l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000" b="1" dirty="0">
                <a:solidFill>
                  <a:srgbClr val="FF33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CUIDADO!</a:t>
            </a:r>
            <a:r>
              <a:rPr lang="pt-BR" sz="20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Alguns produtos podem conter em seus rótulos dados desatualizados sobre descontaminação e sobre seus antídotos, levando a uma informação incorreta para o tratamento; </a:t>
            </a:r>
          </a:p>
          <a:p>
            <a:pPr marL="279400" indent="-279400" algn="l"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Procure orientação médica adequada a cada tipo de envenenamento !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1295400" y="152400"/>
            <a:ext cx="7848600" cy="762000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pt-BR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SAIBA COMO AGIR...</a:t>
            </a:r>
            <a:endParaRPr lang="pt-BR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2669522" y="1681644"/>
            <a:ext cx="4782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Primeiros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Socorros</a:t>
            </a:r>
          </a:p>
        </p:txBody>
      </p:sp>
      <p:grpSp>
        <p:nvGrpSpPr>
          <p:cNvPr id="11" name="Grupo 12"/>
          <p:cNvGrpSpPr/>
          <p:nvPr/>
        </p:nvGrpSpPr>
        <p:grpSpPr>
          <a:xfrm>
            <a:off x="136532" y="2069232"/>
            <a:ext cx="7754385" cy="432048"/>
            <a:chOff x="121618" y="1916832"/>
            <a:chExt cx="7754385" cy="432048"/>
          </a:xfrm>
        </p:grpSpPr>
        <p:sp>
          <p:nvSpPr>
            <p:cNvPr id="12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3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2775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/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6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7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31746" name="Text Box 1026"/>
          <p:cNvSpPr txBox="1">
            <a:spLocks noChangeArrowheads="1"/>
          </p:cNvSpPr>
          <p:nvPr/>
        </p:nvSpPr>
        <p:spPr bwMode="auto">
          <a:xfrm>
            <a:off x="971599" y="1600200"/>
            <a:ext cx="8102061" cy="2893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5000"/>
              <a:buFont typeface="Wingdings" pitchFamily="2" charset="2"/>
              <a:buChar char="Ø"/>
            </a:pPr>
            <a:r>
              <a:rPr lang="pt-BR" altLang="pt-BR" sz="2800" b="1" dirty="0">
                <a:latin typeface="Arial" charset="0"/>
              </a:rPr>
              <a:t>Leve a vítima para o Serviço Médico mais próximo.</a:t>
            </a:r>
          </a:p>
          <a:p>
            <a:pPr algn="l" eaLnBrk="0" hangingPunct="0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5000"/>
              <a:buFont typeface="Wingdings" pitchFamily="2" charset="2"/>
              <a:buChar char="Ø"/>
            </a:pPr>
            <a:r>
              <a:rPr lang="pt-BR" altLang="pt-BR" sz="2800" b="1" dirty="0">
                <a:latin typeface="Arial" charset="0"/>
              </a:rPr>
              <a:t> Se possível leve junto o produto, embalagem ou rótulo.</a:t>
            </a:r>
          </a:p>
        </p:txBody>
      </p:sp>
      <p:sp>
        <p:nvSpPr>
          <p:cNvPr id="293892" name="Rectangle 1028"/>
          <p:cNvSpPr>
            <a:spLocks noChangeArrowheads="1"/>
          </p:cNvSpPr>
          <p:nvPr/>
        </p:nvSpPr>
        <p:spPr bwMode="auto">
          <a:xfrm>
            <a:off x="971600" y="4478338"/>
            <a:ext cx="803172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50000"/>
              </a:spcBef>
              <a:buClr>
                <a:srgbClr val="006600"/>
              </a:buClr>
              <a:buSzPct val="125000"/>
              <a:buFont typeface="Wingdings" pitchFamily="2" charset="2"/>
              <a:buChar char="Ø"/>
              <a:defRPr/>
            </a:pPr>
            <a:r>
              <a:rPr lang="pt-BR" sz="2800" b="1" dirty="0">
                <a:latin typeface="Arial" charset="0"/>
              </a:rPr>
              <a:t> Ligue para o </a:t>
            </a:r>
            <a:r>
              <a:rPr lang="pt-BR" sz="2800" b="1" dirty="0" smtClean="0">
                <a:latin typeface="Arial" charset="0"/>
              </a:rPr>
              <a:t>CIAVE </a:t>
            </a:r>
            <a:r>
              <a:rPr lang="pt-BR" sz="2800" b="1" dirty="0">
                <a:latin typeface="Arial" charset="0"/>
              </a:rPr>
              <a:t>para saber como </a:t>
            </a:r>
            <a:r>
              <a:rPr lang="pt-BR" sz="2800" b="1" dirty="0" smtClean="0">
                <a:latin typeface="Arial" charset="0"/>
              </a:rPr>
              <a:t>proceder: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0800 284 4343</a:t>
            </a:r>
            <a:endParaRPr lang="pt-BR" sz="2800" b="1" dirty="0">
              <a:latin typeface="Arial" charset="0"/>
            </a:endParaRPr>
          </a:p>
        </p:txBody>
      </p:sp>
      <p:sp>
        <p:nvSpPr>
          <p:cNvPr id="293893" name="Text Box 1029"/>
          <p:cNvSpPr txBox="1">
            <a:spLocks noChangeArrowheads="1"/>
          </p:cNvSpPr>
          <p:nvPr/>
        </p:nvSpPr>
        <p:spPr bwMode="auto">
          <a:xfrm>
            <a:off x="1295400" y="152400"/>
            <a:ext cx="7848600" cy="762000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pt-BR" sz="44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SAIBA COMO AGIR...</a:t>
            </a:r>
            <a:endParaRPr lang="pt-BR" b="1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30519"/>
      </p:ext>
    </p:extLst>
  </p:cSld>
  <p:clrMapOvr>
    <a:masterClrMapping/>
  </p:clrMapOvr>
  <p:transition>
    <p:strips dir="r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12"/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9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0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32770" name="Text Box 1026"/>
          <p:cNvSpPr txBox="1">
            <a:spLocks noChangeArrowheads="1"/>
          </p:cNvSpPr>
          <p:nvPr/>
        </p:nvSpPr>
        <p:spPr bwMode="auto">
          <a:xfrm>
            <a:off x="989856" y="1988840"/>
            <a:ext cx="228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pt-BR" altLang="pt-BR" sz="3000" b="1" dirty="0">
                <a:latin typeface="Arial" charset="0"/>
              </a:rPr>
              <a:t>LEITE ?</a:t>
            </a:r>
            <a:endParaRPr lang="pt-BR" altLang="pt-BR" sz="2200" dirty="0">
              <a:latin typeface="Arial" charset="0"/>
            </a:endParaRPr>
          </a:p>
        </p:txBody>
      </p:sp>
      <p:sp>
        <p:nvSpPr>
          <p:cNvPr id="32771" name="Text Box 1027"/>
          <p:cNvSpPr txBox="1">
            <a:spLocks noChangeArrowheads="1"/>
          </p:cNvSpPr>
          <p:nvPr/>
        </p:nvSpPr>
        <p:spPr bwMode="auto">
          <a:xfrm>
            <a:off x="1043608" y="2667000"/>
            <a:ext cx="7842484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pt-BR" altLang="pt-BR" sz="2200" b="1" dirty="0">
                <a:solidFill>
                  <a:srgbClr val="FF0000"/>
                </a:solidFill>
                <a:latin typeface="Arial" charset="0"/>
              </a:rPr>
              <a:t> Fator agravante</a:t>
            </a:r>
          </a:p>
          <a:p>
            <a:pPr algn="l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pt-BR" altLang="pt-BR" sz="2200" dirty="0">
                <a:latin typeface="Arial" charset="0"/>
              </a:rPr>
              <a:t>      - acelera a absorção de agentes lipossolúveis.</a:t>
            </a:r>
          </a:p>
          <a:p>
            <a:pPr algn="l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pt-BR" altLang="pt-BR" sz="2200" dirty="0">
                <a:latin typeface="Arial" charset="0"/>
              </a:rPr>
              <a:t>      - facilita a absorção de </a:t>
            </a:r>
            <a:r>
              <a:rPr lang="pt-BR" altLang="pt-BR" sz="2200" dirty="0" err="1">
                <a:latin typeface="Arial" charset="0"/>
              </a:rPr>
              <a:t>organofosforados</a:t>
            </a:r>
            <a:r>
              <a:rPr lang="pt-BR" altLang="pt-BR" sz="2200" dirty="0">
                <a:latin typeface="Arial" charset="0"/>
              </a:rPr>
              <a:t>, </a:t>
            </a:r>
            <a:r>
              <a:rPr lang="pt-BR" altLang="pt-BR" sz="2200" dirty="0" err="1">
                <a:latin typeface="Arial" charset="0"/>
              </a:rPr>
              <a:t>carbamatos</a:t>
            </a:r>
            <a:r>
              <a:rPr lang="pt-BR" altLang="pt-BR" sz="2200" dirty="0">
                <a:latin typeface="Arial" charset="0"/>
              </a:rPr>
              <a:t> e </a:t>
            </a:r>
            <a:r>
              <a:rPr lang="pt-BR" altLang="pt-BR" sz="2200" dirty="0" err="1">
                <a:latin typeface="Arial" charset="0"/>
              </a:rPr>
              <a:t>piretróides</a:t>
            </a:r>
            <a:r>
              <a:rPr lang="pt-BR" altLang="pt-BR" sz="2200" dirty="0">
                <a:latin typeface="Arial" charset="0"/>
              </a:rPr>
              <a:t>.</a:t>
            </a:r>
          </a:p>
          <a:p>
            <a:pPr algn="l" eaLnBrk="0" hangingPunct="0">
              <a:spcBef>
                <a:spcPct val="50000"/>
              </a:spcBef>
              <a:buFont typeface="Wingdings" pitchFamily="2" charset="2"/>
              <a:buChar char="§"/>
            </a:pPr>
            <a:r>
              <a:rPr lang="pt-BR" altLang="pt-BR" sz="2200" b="1" dirty="0">
                <a:solidFill>
                  <a:srgbClr val="FF0000"/>
                </a:solidFill>
                <a:latin typeface="Arial" charset="0"/>
              </a:rPr>
              <a:t> Inocuidade</a:t>
            </a:r>
          </a:p>
          <a:p>
            <a:pPr lvl="1" algn="l" eaLnBrk="0" hangingPunct="0">
              <a:spcBef>
                <a:spcPct val="50000"/>
              </a:spcBef>
              <a:buFontTx/>
              <a:buChar char="-"/>
            </a:pPr>
            <a:r>
              <a:rPr lang="pt-BR" altLang="pt-BR" sz="2200" dirty="0">
                <a:latin typeface="Arial" charset="0"/>
              </a:rPr>
              <a:t> exposição por via respiratória</a:t>
            </a:r>
          </a:p>
          <a:p>
            <a:pPr lvl="1" algn="l" eaLnBrk="0" hangingPunct="0">
              <a:spcBef>
                <a:spcPct val="50000"/>
              </a:spcBef>
              <a:buFontTx/>
              <a:buChar char="-"/>
            </a:pPr>
            <a:r>
              <a:rPr lang="pt-BR" altLang="pt-BR" sz="2200" dirty="0">
                <a:latin typeface="Arial" charset="0"/>
              </a:rPr>
              <a:t> propriedades </a:t>
            </a:r>
            <a:r>
              <a:rPr lang="pt-BR" altLang="pt-BR" sz="2200" dirty="0" err="1">
                <a:latin typeface="Arial" charset="0"/>
              </a:rPr>
              <a:t>demulcentes</a:t>
            </a:r>
            <a:r>
              <a:rPr lang="pt-BR" altLang="pt-BR" sz="2200" dirty="0">
                <a:latin typeface="Arial" charset="0"/>
              </a:rPr>
              <a:t>: recobre as paredes lesadas do tubo digestivo, não impedindo a absorção do agente tóxico</a:t>
            </a:r>
          </a:p>
        </p:txBody>
      </p:sp>
      <p:pic>
        <p:nvPicPr>
          <p:cNvPr id="32772" name="Picture 1028" descr="Lei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6626" y="1371600"/>
            <a:ext cx="199585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917" name="Text Box 1029"/>
          <p:cNvSpPr txBox="1">
            <a:spLocks noChangeArrowheads="1"/>
          </p:cNvSpPr>
          <p:nvPr/>
        </p:nvSpPr>
        <p:spPr bwMode="auto">
          <a:xfrm>
            <a:off x="1295400" y="304800"/>
            <a:ext cx="7848600" cy="7620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pt-BR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SAIBA COMO AGIR...</a:t>
            </a:r>
            <a:endParaRPr lang="pt-BR">
              <a:solidFill>
                <a:srgbClr val="FFFF00"/>
              </a:solidFill>
            </a:endParaRPr>
          </a:p>
        </p:txBody>
      </p:sp>
      <p:sp>
        <p:nvSpPr>
          <p:cNvPr id="32774" name="Text Box 1030"/>
          <p:cNvSpPr txBox="1">
            <a:spLocks noChangeArrowheads="1"/>
          </p:cNvSpPr>
          <p:nvPr/>
        </p:nvSpPr>
        <p:spPr bwMode="auto">
          <a:xfrm>
            <a:off x="3581400" y="19812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rgbClr val="FF0000"/>
                </a:solidFill>
                <a:latin typeface="Arial" charset="0"/>
              </a:rPr>
              <a:t>NÃO USAR.</a:t>
            </a:r>
          </a:p>
        </p:txBody>
      </p:sp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6893170" y="1524000"/>
          <a:ext cx="1444869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Imagem de bitmap" r:id="rId4" imgW="409632" imgH="438095" progId="Paint.Picture">
                  <p:embed/>
                </p:oleObj>
              </mc:Choice>
              <mc:Fallback>
                <p:oleObj name="Imagem de bitmap" r:id="rId4" imgW="409632" imgH="4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3170" y="1524000"/>
                        <a:ext cx="1444869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180650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o 56"/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58" name="Retângulo 57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801234" y="916804"/>
            <a:ext cx="7875222" cy="279948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  <a:spcAft>
                <a:spcPts val="600"/>
              </a:spcAft>
            </a:pPr>
            <a:r>
              <a:rPr lang="pt-BR" altLang="pt-BR" b="1" dirty="0">
                <a:effectLst/>
                <a:latin typeface="Arial" pitchFamily="34" charset="0"/>
                <a:sym typeface="Wingdings"/>
              </a:rPr>
              <a:t>A Rede de </a:t>
            </a:r>
            <a:r>
              <a:rPr lang="pt-BR" altLang="pt-BR" b="1" dirty="0" err="1">
                <a:effectLst/>
                <a:latin typeface="Arial" pitchFamily="34" charset="0"/>
                <a:sym typeface="Wingdings"/>
              </a:rPr>
              <a:t>Toxicovigilância</a:t>
            </a:r>
            <a:r>
              <a:rPr lang="pt-BR" altLang="pt-BR" b="1" dirty="0">
                <a:effectLst/>
                <a:latin typeface="Arial" pitchFamily="34" charset="0"/>
                <a:sym typeface="Wingdings"/>
              </a:rPr>
              <a:t> e Assistência à Saúde do Intoxicado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907704" y="1196752"/>
            <a:ext cx="5256584" cy="5147430"/>
            <a:chOff x="1907704" y="1196752"/>
            <a:chExt cx="5256584" cy="5147430"/>
          </a:xfrm>
        </p:grpSpPr>
        <p:sp>
          <p:nvSpPr>
            <p:cNvPr id="5" name="Elipse 4"/>
            <p:cNvSpPr/>
            <p:nvPr/>
          </p:nvSpPr>
          <p:spPr>
            <a:xfrm>
              <a:off x="2339752" y="1628800"/>
              <a:ext cx="4392488" cy="42829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620" y="3405296"/>
              <a:ext cx="1532913" cy="527760"/>
            </a:xfrm>
            <a:prstGeom prst="rect">
              <a:avLst/>
            </a:prstGeom>
          </p:spPr>
        </p:pic>
        <p:grpSp>
          <p:nvGrpSpPr>
            <p:cNvPr id="4" name="Grupo 3"/>
            <p:cNvGrpSpPr/>
            <p:nvPr/>
          </p:nvGrpSpPr>
          <p:grpSpPr>
            <a:xfrm>
              <a:off x="3131840" y="1228833"/>
              <a:ext cx="1296144" cy="936104"/>
              <a:chOff x="3923928" y="1988840"/>
              <a:chExt cx="1296144" cy="936104"/>
            </a:xfrm>
          </p:grpSpPr>
          <p:sp>
            <p:nvSpPr>
              <p:cNvPr id="2" name="Elipse 1"/>
              <p:cNvSpPr/>
              <p:nvPr/>
            </p:nvSpPr>
            <p:spPr>
              <a:xfrm>
                <a:off x="4067944" y="1988840"/>
                <a:ext cx="1008112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CaixaDeTexto 2"/>
              <p:cNvSpPr txBox="1"/>
              <p:nvPr/>
            </p:nvSpPr>
            <p:spPr>
              <a:xfrm>
                <a:off x="3923928" y="2276872"/>
                <a:ext cx="129614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CEREST</a:t>
                </a:r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6156176" y="3645024"/>
              <a:ext cx="1008112" cy="936104"/>
              <a:chOff x="4067944" y="1988840"/>
              <a:chExt cx="1008112" cy="936104"/>
            </a:xfrm>
          </p:grpSpPr>
          <p:sp>
            <p:nvSpPr>
              <p:cNvPr id="33" name="Elipse 32"/>
              <p:cNvSpPr/>
              <p:nvPr/>
            </p:nvSpPr>
            <p:spPr>
              <a:xfrm>
                <a:off x="4067944" y="1988840"/>
                <a:ext cx="1008112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4067944" y="2276872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VISA</a:t>
                </a:r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1907704" y="3645024"/>
              <a:ext cx="1008112" cy="936104"/>
              <a:chOff x="4067944" y="2060848"/>
              <a:chExt cx="1008112" cy="936104"/>
            </a:xfrm>
          </p:grpSpPr>
          <p:sp>
            <p:nvSpPr>
              <p:cNvPr id="37" name="Elipse 36"/>
              <p:cNvSpPr/>
              <p:nvPr/>
            </p:nvSpPr>
            <p:spPr>
              <a:xfrm>
                <a:off x="4067944" y="2060848"/>
                <a:ext cx="1008112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CaixaDeTexto 37"/>
              <p:cNvSpPr txBox="1"/>
              <p:nvPr/>
            </p:nvSpPr>
            <p:spPr>
              <a:xfrm>
                <a:off x="4067944" y="2276872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VIEP</a:t>
                </a: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4070020" y="5408078"/>
              <a:ext cx="1008112" cy="936104"/>
              <a:chOff x="4067944" y="4797152"/>
              <a:chExt cx="1008112" cy="936104"/>
            </a:xfrm>
          </p:grpSpPr>
          <p:sp>
            <p:nvSpPr>
              <p:cNvPr id="40" name="Elipse 39"/>
              <p:cNvSpPr/>
              <p:nvPr/>
            </p:nvSpPr>
            <p:spPr>
              <a:xfrm>
                <a:off x="4067944" y="4797152"/>
                <a:ext cx="1008112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CaixaDeTexto 40"/>
              <p:cNvSpPr txBox="1"/>
              <p:nvPr/>
            </p:nvSpPr>
            <p:spPr>
              <a:xfrm>
                <a:off x="4067944" y="5050322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LACEN</a:t>
                </a: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2123728" y="2132856"/>
              <a:ext cx="1008112" cy="936104"/>
              <a:chOff x="4067944" y="1988840"/>
              <a:chExt cx="1008112" cy="936104"/>
            </a:xfrm>
          </p:grpSpPr>
          <p:sp>
            <p:nvSpPr>
              <p:cNvPr id="43" name="Elipse 42"/>
              <p:cNvSpPr/>
              <p:nvPr/>
            </p:nvSpPr>
            <p:spPr>
              <a:xfrm>
                <a:off x="4067944" y="1988840"/>
                <a:ext cx="1008112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CaixaDeTexto 43"/>
              <p:cNvSpPr txBox="1"/>
              <p:nvPr/>
            </p:nvSpPr>
            <p:spPr>
              <a:xfrm>
                <a:off x="4067944" y="2276872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UPAs</a:t>
                </a:r>
                <a:endParaRPr lang="pt-B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5868144" y="2132856"/>
              <a:ext cx="1008112" cy="936104"/>
              <a:chOff x="4067944" y="1988840"/>
              <a:chExt cx="1008112" cy="936104"/>
            </a:xfrm>
          </p:grpSpPr>
          <p:sp>
            <p:nvSpPr>
              <p:cNvPr id="46" name="Elipse 45"/>
              <p:cNvSpPr/>
              <p:nvPr/>
            </p:nvSpPr>
            <p:spPr>
              <a:xfrm>
                <a:off x="4067944" y="1988840"/>
                <a:ext cx="1008112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CaixaDeTexto 46"/>
              <p:cNvSpPr txBox="1"/>
              <p:nvPr/>
            </p:nvSpPr>
            <p:spPr>
              <a:xfrm>
                <a:off x="4067944" y="2276872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U.B.S.</a:t>
                </a:r>
              </a:p>
            </p:txBody>
          </p:sp>
        </p:grpSp>
        <p:grpSp>
          <p:nvGrpSpPr>
            <p:cNvPr id="48" name="Grupo 47"/>
            <p:cNvGrpSpPr/>
            <p:nvPr/>
          </p:nvGrpSpPr>
          <p:grpSpPr>
            <a:xfrm>
              <a:off x="2411760" y="4869160"/>
              <a:ext cx="1296144" cy="936104"/>
              <a:chOff x="3923928" y="1988840"/>
              <a:chExt cx="1296144" cy="936104"/>
            </a:xfrm>
          </p:grpSpPr>
          <p:sp>
            <p:nvSpPr>
              <p:cNvPr id="49" name="Elipse 48"/>
              <p:cNvSpPr/>
              <p:nvPr/>
            </p:nvSpPr>
            <p:spPr>
              <a:xfrm>
                <a:off x="4067944" y="1988840"/>
                <a:ext cx="1008112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0" name="CaixaDeTexto 49"/>
              <p:cNvSpPr txBox="1"/>
              <p:nvPr/>
            </p:nvSpPr>
            <p:spPr>
              <a:xfrm>
                <a:off x="3923928" y="2276872"/>
                <a:ext cx="12961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Hospitais</a:t>
                </a:r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>
              <a:off x="5340533" y="4869160"/>
              <a:ext cx="1319699" cy="936104"/>
              <a:chOff x="3900373" y="1988840"/>
              <a:chExt cx="1319699" cy="936104"/>
            </a:xfrm>
          </p:grpSpPr>
          <p:sp>
            <p:nvSpPr>
              <p:cNvPr id="52" name="Elipse 51"/>
              <p:cNvSpPr/>
              <p:nvPr/>
            </p:nvSpPr>
            <p:spPr>
              <a:xfrm>
                <a:off x="4067944" y="1988840"/>
                <a:ext cx="1008112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CaixaDeTexto 52"/>
              <p:cNvSpPr txBox="1"/>
              <p:nvPr/>
            </p:nvSpPr>
            <p:spPr>
              <a:xfrm>
                <a:off x="3900373" y="2276872"/>
                <a:ext cx="13196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U.S.F.</a:t>
                </a:r>
              </a:p>
            </p:txBody>
          </p:sp>
        </p:grpSp>
        <p:grpSp>
          <p:nvGrpSpPr>
            <p:cNvPr id="54" name="Grupo 53"/>
            <p:cNvGrpSpPr/>
            <p:nvPr/>
          </p:nvGrpSpPr>
          <p:grpSpPr>
            <a:xfrm>
              <a:off x="4769552" y="1196752"/>
              <a:ext cx="1008112" cy="936104"/>
              <a:chOff x="4067944" y="1988840"/>
              <a:chExt cx="1008112" cy="936104"/>
            </a:xfrm>
          </p:grpSpPr>
          <p:sp>
            <p:nvSpPr>
              <p:cNvPr id="55" name="Elipse 54"/>
              <p:cNvSpPr/>
              <p:nvPr/>
            </p:nvSpPr>
            <p:spPr>
              <a:xfrm>
                <a:off x="4067944" y="1988840"/>
                <a:ext cx="1008112" cy="9361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CaixaDeTexto 55"/>
              <p:cNvSpPr txBox="1"/>
              <p:nvPr/>
            </p:nvSpPr>
            <p:spPr>
              <a:xfrm>
                <a:off x="4067944" y="2276872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CIATox</a:t>
                </a:r>
                <a:endParaRPr lang="pt-B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0" name="Conector reto 59"/>
          <p:cNvCxnSpPr/>
          <p:nvPr/>
        </p:nvCxnSpPr>
        <p:spPr>
          <a:xfrm>
            <a:off x="784151" y="6381328"/>
            <a:ext cx="819938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m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28" y="6471927"/>
            <a:ext cx="824442" cy="285708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="" xmlns:a16="http://schemas.microsoft.com/office/drawing/2014/main" id="{AB452F3D-B87B-4A96-BF46-C496B227B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46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12"/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23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26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1846263" y="333375"/>
            <a:ext cx="6635750" cy="52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 algn="ctr" defTabSz="957263" eaLnBrk="0" hangingPunct="0">
              <a:defRPr/>
            </a:pPr>
            <a:r>
              <a:rPr lang="pt-BR" sz="28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R I N C I P A I S    F U N Ç Õ E S</a:t>
            </a:r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1057780" y="1340768"/>
            <a:ext cx="7222381" cy="225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99CC99">
                  <a:lumMod val="50000"/>
                </a:srgbClr>
              </a:buClr>
              <a:buFontTx/>
              <a:buChar char="•"/>
            </a:pPr>
            <a:r>
              <a:rPr lang="pt-BR" sz="2000" b="1" dirty="0">
                <a:solidFill>
                  <a:srgbClr val="000066"/>
                </a:solidFill>
                <a:latin typeface="Arial" pitchFamily="34" charset="0"/>
              </a:rPr>
              <a:t> Campo de estágio em Toxicologia:</a:t>
            </a:r>
          </a:p>
          <a:p>
            <a:pPr lvl="1">
              <a:spcBef>
                <a:spcPct val="50000"/>
              </a:spcBef>
              <a:buClr>
                <a:srgbClr val="99CC99">
                  <a:lumMod val="50000"/>
                </a:srgbClr>
              </a:buClr>
              <a:buFontTx/>
              <a:buChar char="•"/>
            </a:pPr>
            <a:r>
              <a:rPr lang="pt-BR" sz="2000" dirty="0">
                <a:solidFill>
                  <a:srgbClr val="000066"/>
                </a:solidFill>
                <a:latin typeface="Arial" pitchFamily="34" charset="0"/>
              </a:rPr>
              <a:t>Cursos da área de saúde não tem a disciplina Toxicologia em sua matriz curricular, com exceção de Farmácia e Medicina Veterinária;</a:t>
            </a:r>
          </a:p>
          <a:p>
            <a:pPr lvl="1">
              <a:spcBef>
                <a:spcPct val="50000"/>
              </a:spcBef>
              <a:buClr>
                <a:srgbClr val="99CC99">
                  <a:lumMod val="50000"/>
                </a:srgbClr>
              </a:buClr>
              <a:buFontTx/>
              <a:buChar char="•"/>
            </a:pPr>
            <a:r>
              <a:rPr lang="pt-BR" sz="2000" dirty="0">
                <a:solidFill>
                  <a:srgbClr val="000066"/>
                </a:solidFill>
                <a:latin typeface="Arial" pitchFamily="34" charset="0"/>
              </a:rPr>
              <a:t>Contribuição para a formação dos futuros profissionais do SUS.</a:t>
            </a:r>
          </a:p>
        </p:txBody>
      </p:sp>
      <p:pic>
        <p:nvPicPr>
          <p:cNvPr id="25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14" y="6571297"/>
            <a:ext cx="720080" cy="26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259632" y="5157192"/>
            <a:ext cx="6781800" cy="40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3366"/>
              </a:buClr>
              <a:buFontTx/>
              <a:buChar char="•"/>
            </a:pPr>
            <a:r>
              <a:rPr lang="pt-BR" sz="2000" b="1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pt-BR" sz="2000" b="1" dirty="0" err="1">
                <a:solidFill>
                  <a:srgbClr val="000066"/>
                </a:solidFill>
                <a:latin typeface="Arial" pitchFamily="34" charset="0"/>
              </a:rPr>
              <a:t>Toxicovigilância</a:t>
            </a:r>
            <a:r>
              <a:rPr lang="pt-BR" sz="2000" b="1" dirty="0">
                <a:solidFill>
                  <a:srgbClr val="000066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259632" y="4005064"/>
            <a:ext cx="7128792" cy="40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0099"/>
              </a:buClr>
              <a:buFontTx/>
              <a:buChar char="•"/>
            </a:pPr>
            <a:r>
              <a:rPr lang="pt-BR" sz="2000" b="1" dirty="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pt-BR" sz="2000" b="1" dirty="0">
                <a:solidFill>
                  <a:srgbClr val="003366"/>
                </a:solidFill>
                <a:latin typeface="Arial" pitchFamily="34" charset="0"/>
              </a:rPr>
              <a:t>Orientação toxicológica para casos veterinários;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FDBBE3B-E358-49B5-93C7-401D4E873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1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" y="44624"/>
            <a:ext cx="1858094" cy="63971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508209" y="6344520"/>
            <a:ext cx="450565" cy="4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pt-BR" sz="1400" dirty="0" smtClean="0">
                <a:solidFill>
                  <a:srgbClr val="000066"/>
                </a:solidFill>
                <a:sym typeface="Wingdings" pitchFamily="2" charset="2"/>
              </a:rPr>
              <a:t>%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340875" y="476250"/>
            <a:ext cx="6448214" cy="5472113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 sz="3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FAP, UFRJ e IVR desenvolvem tecnologia inédita para o tratamento da tuberculo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24" y="116632"/>
            <a:ext cx="1210416" cy="9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oto: Roberto Oliveira/TV Ji-Paraná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64815"/>
            <a:ext cx="1243876" cy="88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ntoxicação por anestésicos loca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03" y="908720"/>
            <a:ext cx="1053113" cy="97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uc.pt/noticias/02_NL_2011/03_2011/imagens/risco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95213"/>
            <a:ext cx="1258638" cy="96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908720"/>
            <a:ext cx="920432" cy="9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8" descr="http://images.quebarato.com.br/T440x/assist+ecirc+ncia+t+eacute+cnica+centrais+de+gases+medicinais+e+industriais+071+9188+7737+salvador+ba+brasil__6C5AFB_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71" y="2852255"/>
            <a:ext cx="1129145" cy="9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0" descr="http://blog.solunni.com.br/wp-content/uploads/2011/01/Saneant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02" y="4653136"/>
            <a:ext cx="1293365" cy="9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2" descr="https://encrypted-tbn1.gstatic.com/images?q=tbn:ANd9GcT8mK6CJYZNaHkH6LjVlOq4w-H2AbTp556i3nlsiQvukPq6dH00f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01" y="4689177"/>
            <a:ext cx="1190625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2123728" y="2348880"/>
            <a:ext cx="532859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0800 284 4343     -  (71) 3387-4343</a:t>
            </a:r>
          </a:p>
          <a:p>
            <a:pPr algn="ctr">
              <a:spcAft>
                <a:spcPts val="600"/>
              </a:spcAft>
            </a:pP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www.saude.ba.gov.br/ciave</a:t>
            </a:r>
          </a:p>
          <a:p>
            <a:pPr algn="ctr">
              <a:spcAft>
                <a:spcPts val="600"/>
              </a:spcAft>
            </a:pP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www.ciave-ba.blogspot.com.br</a:t>
            </a:r>
          </a:p>
          <a:p>
            <a:pPr algn="ctr"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iave.farmacia@saude.ba.gov.br</a:t>
            </a: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7">
            <a:extLst>
              <a:ext uri="{FF2B5EF4-FFF2-40B4-BE49-F238E27FC236}">
                <a16:creationId xmlns:a16="http://schemas.microsoft.com/office/drawing/2014/main" xmlns="" id="{FC6D357D-0BD2-48F9-A154-23A1AA50CFCF}"/>
              </a:ext>
            </a:extLst>
          </p:cNvPr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58A436AA-C9CF-4486-A02A-80EB88796624}"/>
                </a:ext>
              </a:extLst>
            </p:cNvPr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B1A1BFCE-C055-4424-B8D8-900080A451B1}"/>
                </a:ext>
              </a:extLst>
            </p:cNvPr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270338" name="Rectangle 2">
            <a:extLst>
              <a:ext uri="{FF2B5EF4-FFF2-40B4-BE49-F238E27FC236}">
                <a16:creationId xmlns:a16="http://schemas.microsoft.com/office/drawing/2014/main" xmlns="" id="{328635E2-0393-43EB-BA7F-D0AA9A602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422" y="1381478"/>
            <a:ext cx="2077156" cy="54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pt-BR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Times New Roman" pitchFamily="18" charset="0"/>
              </a:rPr>
              <a:t>Grupos</a:t>
            </a:r>
          </a:p>
        </p:txBody>
      </p:sp>
      <p:sp>
        <p:nvSpPr>
          <p:cNvPr id="270340" name="Rectangle 4">
            <a:extLst>
              <a:ext uri="{FF2B5EF4-FFF2-40B4-BE49-F238E27FC236}">
                <a16:creationId xmlns:a16="http://schemas.microsoft.com/office/drawing/2014/main" xmlns="" id="{DDB03ADD-0E9D-434F-9C8C-14B17B51D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2212622"/>
            <a:ext cx="3919996" cy="380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Drogas de Abuso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Plantas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Alimentos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An. Peçonhentos/Serpentes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An. Peçonhentos/Aranhas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An. </a:t>
            </a:r>
            <a:r>
              <a:rPr lang="pt-BR" altLang="pt-BR" sz="1867" b="1" dirty="0" err="1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Peçonhen</a:t>
            </a: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./Escorpiões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Outros </a:t>
            </a:r>
            <a:r>
              <a:rPr lang="pt-BR" altLang="pt-BR" sz="1867" b="1" dirty="0" err="1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Anim.Peç</a:t>
            </a: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./Venenosos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Animais não Peçonhentos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Outro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SzPct val="110000"/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Desconhecido  ou  Ignorado</a:t>
            </a:r>
          </a:p>
        </p:txBody>
      </p:sp>
      <p:sp>
        <p:nvSpPr>
          <p:cNvPr id="270341" name="Rectangle 5">
            <a:extLst>
              <a:ext uri="{FF2B5EF4-FFF2-40B4-BE49-F238E27FC236}">
                <a16:creationId xmlns:a16="http://schemas.microsoft.com/office/drawing/2014/main" xmlns="" id="{2C75B164-7F5C-4AC9-BE69-7962668FE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" y="2212622"/>
            <a:ext cx="5036255" cy="361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Medicamentos	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Agrotóxicos/Uso Agrícola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Agrotóxicos/Uso Doméstico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Agrotóxicos/Uso Saúde Pública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Produtos Veterinários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Raticidas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Domissanitários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Cosméticos	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Produtos Químicos Industriais</a:t>
            </a:r>
          </a:p>
          <a:p>
            <a:pPr eaLnBrk="1" hangingPunct="1">
              <a:spcBef>
                <a:spcPct val="25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t-BR" altLang="pt-BR" sz="1867" b="1" dirty="0">
                <a:solidFill>
                  <a:srgbClr val="0033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Metais	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145AC052-35B5-43B4-8DCD-3B370F5BC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17" y="681932"/>
            <a:ext cx="6986411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667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Classificação dos Agentes Tóxicos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AEB399F-9DCA-4B1C-B5B9-BF57F87B9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2564904"/>
            <a:ext cx="432048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4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27584" y="1840260"/>
            <a:ext cx="2808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1600" b="1" u="sng" dirty="0">
                <a:solidFill>
                  <a:srgbClr val="002570"/>
                </a:solidFill>
              </a:rPr>
              <a:t>AGENTES</a:t>
            </a:r>
            <a:r>
              <a:rPr lang="pt-BR" sz="1600" b="1" dirty="0">
                <a:solidFill>
                  <a:srgbClr val="002570"/>
                </a:solidFill>
              </a:rPr>
              <a:t>  </a:t>
            </a:r>
            <a:r>
              <a:rPr lang="pt-BR" sz="1600" b="1" u="sng" dirty="0">
                <a:solidFill>
                  <a:srgbClr val="002570"/>
                </a:solidFill>
              </a:rPr>
              <a:t>TÓXICOS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31143" y="1916832"/>
            <a:ext cx="7754385" cy="432048"/>
            <a:chOff x="121618" y="1916832"/>
            <a:chExt cx="7754385" cy="432048"/>
          </a:xfrm>
        </p:grpSpPr>
        <p:sp>
          <p:nvSpPr>
            <p:cNvPr id="14" name="Retângulo 13"/>
            <p:cNvSpPr/>
            <p:nvPr/>
          </p:nvSpPr>
          <p:spPr>
            <a:xfrm>
              <a:off x="755576" y="1916832"/>
              <a:ext cx="7120427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21618" y="1916832"/>
              <a:ext cx="633958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</p:grpSp>
      <p:sp>
        <p:nvSpPr>
          <p:cNvPr id="2" name="AutoShape 4" descr="Resultado de imagem para brasao estado da bah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835696" y="1340768"/>
            <a:ext cx="5688632" cy="342401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65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INTOXICAÇÃO / ENVENENAMENTO</a:t>
            </a:r>
            <a:endParaRPr lang="pt-BR" altLang="pt-BR" sz="2400" b="1" dirty="0">
              <a:solidFill>
                <a:srgbClr val="002570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99592" y="1844824"/>
            <a:ext cx="7809618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conjunto de efeitos nocivos representados por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manifestações clínicas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(sinais e sintomas) ou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laboratoriais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revelam o </a:t>
            </a:r>
            <a:r>
              <a:rPr lang="pt-BR" sz="2400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desequilíbrio orgânico 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produzido pela </a:t>
            </a:r>
            <a:r>
              <a:rPr lang="pt-BR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interação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o </a:t>
            </a:r>
            <a:r>
              <a:rPr lang="pt-BR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tóxico 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</a:t>
            </a:r>
            <a:r>
              <a:rPr lang="pt-BR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biológico</a:t>
            </a:r>
            <a:r>
              <a:rPr lang="pt-BR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pt-BR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BAB66A9A-47C0-4400-9382-387A78B7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032" y="44624"/>
            <a:ext cx="819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ápsulas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2422</TotalTime>
  <Words>2479</Words>
  <Application>Microsoft Office PowerPoint</Application>
  <PresentationFormat>On-screen Show (4:3)</PresentationFormat>
  <Paragraphs>557</Paragraphs>
  <Slides>70</Slides>
  <Notes>48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Cápsulas</vt:lpstr>
      <vt:lpstr>Clip</vt:lpstr>
      <vt:lpstr>Imagem de bitmap</vt:lpstr>
      <vt:lpstr> Agrotóxicos e o impacto sobre a saúde e o meio ambiente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INTOXICAÇÕES EXÓGENAS</vt:lpstr>
      <vt:lpstr>INTOXICAÇÃO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Vamos ver como os agrotóxicos  se classificam</vt:lpstr>
      <vt:lpstr>PowerPoint Presentation</vt:lpstr>
      <vt:lpstr>Classificação – Quanto ao Grupo Químico”Substância principal” (Diferentes mecanismos de ação)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Principal causa de óbito por intoxicação aguda no Brasil = maior letalidade comparados aos demais agentes causadores de intoxicações agudas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Manifestações clínicas mais importantes para suspeitar de intoxicação por agrotóxico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Intoxicacões por pesticidas                          Costa 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CIAVE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LABORATORIAL NAS INTOXICAÇÕES POR AGROTÓXICOS</dc:title>
  <dc:creator>laboratorio</dc:creator>
  <cp:lastModifiedBy>Jucelino</cp:lastModifiedBy>
  <cp:revision>253</cp:revision>
  <dcterms:created xsi:type="dcterms:W3CDTF">2012-04-23T18:22:25Z</dcterms:created>
  <dcterms:modified xsi:type="dcterms:W3CDTF">2019-10-16T12:26:50Z</dcterms:modified>
</cp:coreProperties>
</file>