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5"/>
  </p:notesMasterIdLst>
  <p:sldIdLst>
    <p:sldId id="297" r:id="rId2"/>
    <p:sldId id="313" r:id="rId3"/>
    <p:sldId id="315" r:id="rId4"/>
    <p:sldId id="307" r:id="rId5"/>
    <p:sldId id="301" r:id="rId6"/>
    <p:sldId id="302" r:id="rId7"/>
    <p:sldId id="316" r:id="rId8"/>
    <p:sldId id="303" r:id="rId9"/>
    <p:sldId id="308" r:id="rId10"/>
    <p:sldId id="304" r:id="rId11"/>
    <p:sldId id="309" r:id="rId12"/>
    <p:sldId id="310" r:id="rId13"/>
    <p:sldId id="311" r:id="rId14"/>
  </p:sldIdLst>
  <p:sldSz cx="9144000" cy="6858000" type="screen4x3"/>
  <p:notesSz cx="6648450" cy="9780588"/>
  <p:defaultTextStyle>
    <a:defPPr>
      <a:defRPr lang="en-GB"/>
    </a:defPPr>
    <a:lvl1pPr algn="l" defTabSz="44894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2" charset="-122"/>
        <a:cs typeface="+mn-cs"/>
      </a:defRPr>
    </a:lvl1pPr>
    <a:lvl2pPr marL="742950" indent="-285750" algn="l" defTabSz="44894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2" charset="-122"/>
        <a:cs typeface="+mn-cs"/>
      </a:defRPr>
    </a:lvl2pPr>
    <a:lvl3pPr marL="1143000" indent="-228600" algn="l" defTabSz="44894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2" charset="-122"/>
        <a:cs typeface="+mn-cs"/>
      </a:defRPr>
    </a:lvl3pPr>
    <a:lvl4pPr marL="1600200" indent="-228600" algn="l" defTabSz="44894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2" charset="-122"/>
        <a:cs typeface="+mn-cs"/>
      </a:defRPr>
    </a:lvl4pPr>
    <a:lvl5pPr marL="2057400" indent="-228600" algn="l" defTabSz="448945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638" autoAdjust="0"/>
  </p:normalViewPr>
  <p:slideViewPr>
    <p:cSldViewPr>
      <p:cViewPr>
        <p:scale>
          <a:sx n="71" d="100"/>
          <a:sy n="71" d="100"/>
        </p:scale>
        <p:origin x="-1302" y="-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648450" cy="9780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648450" cy="9780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648450" cy="9780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648450" cy="9780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648450" cy="9780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648450" cy="9780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648450" cy="9780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648450" cy="9780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648450" cy="9780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648450" cy="9780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648450" cy="9780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6648450" cy="9780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6648450" cy="9780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6648450" cy="9780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6648450" cy="9780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6648450" cy="9780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6648450" cy="9780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1283" name="Rectangle 1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12800" y="869950"/>
            <a:ext cx="5673725" cy="4256088"/>
          </a:xfrm>
          <a:prstGeom prst="rect">
            <a:avLst/>
          </a:prstGeom>
          <a:noFill/>
          <a:ln w="9525">
            <a:noFill/>
            <a:round/>
          </a:ln>
        </p:spPr>
      </p:sp>
      <p:sp>
        <p:nvSpPr>
          <p:cNvPr id="2067" name="Rectangle 19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5432425"/>
            <a:ext cx="5837237" cy="5116513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/>
          <a:lstStyle/>
          <a:p>
            <a:pPr lvl="0"/>
            <a:endParaRPr lang="pt-BR" noProof="0" smtClean="0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0" y="0"/>
            <a:ext cx="3155950" cy="544513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4148138" y="0"/>
            <a:ext cx="3155950" cy="544513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0" y="10860088"/>
            <a:ext cx="3155950" cy="54610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/>
          </p:nvPr>
        </p:nvSpPr>
        <p:spPr bwMode="auto">
          <a:xfrm>
            <a:off x="4148138" y="10860088"/>
            <a:ext cx="3152775" cy="54292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b" anchorCtr="0" compatLnSpc="1"/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6" charset="0"/>
              </a:defRPr>
            </a:lvl1pPr>
          </a:lstStyle>
          <a:p>
            <a:pPr>
              <a:defRPr/>
            </a:pPr>
            <a:fld id="{866ABBA1-93D7-494A-9623-00B858F001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742950" indent="-28575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1143000" indent="-22860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1600200" indent="-22860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2057400" indent="-228600" algn="l" defTabSz="44894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1360E03-360D-42B0-9D9E-4FB7BA3B0E49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2800" y="869950"/>
            <a:ext cx="5676900" cy="4259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5432425"/>
            <a:ext cx="5840412" cy="5119688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27171D-F56D-4A96-9BE1-B619E2261D8F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2800" y="869950"/>
            <a:ext cx="5676900" cy="4259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5432425"/>
            <a:ext cx="5840412" cy="5119688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27171D-F56D-4A96-9BE1-B619E2261D8F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2800" y="869950"/>
            <a:ext cx="5676900" cy="4259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5432425"/>
            <a:ext cx="5840412" cy="5119688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66ABBA1-93D7-494A-9623-00B858F001BE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E5B6E75-15AF-43F0-80B8-04610EB7188D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2800" y="869950"/>
            <a:ext cx="5676900" cy="4259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5432425"/>
            <a:ext cx="5840412" cy="5119688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91304-E349-4F39-81BA-83FD6778D2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943F3-A186-451D-A5B2-F1AC461E27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08763" y="273050"/>
            <a:ext cx="2049462" cy="66802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3050"/>
            <a:ext cx="5999163" cy="66802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08EEA-1808-4581-ADA2-378F0E785D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B0253-1E36-42C9-A30A-555DAC56E5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EB02-176E-4057-98C1-1D29796DA3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4963"/>
            <a:ext cx="4024313" cy="5348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33913" y="1604963"/>
            <a:ext cx="4024312" cy="5348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5F68-7ECB-4D1F-A75B-C0C204A0F9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5C591-FDDC-4DF0-ABC2-10BEFF93A5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1E6D-AFAA-47E4-BC65-D0A19B1837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2FEF5-2FC7-4C99-9F66-6BA7063640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A64DC-4A7D-438F-99A9-8CA3A99FDC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78382-18DB-46CE-A19F-D338967314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EE5F8"/>
            </a:gs>
            <a:gs pos="100000">
              <a:srgbClr val="0C9B7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6319838"/>
            <a:ext cx="2130425" cy="458787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24200" y="6321425"/>
            <a:ext cx="2895600" cy="46037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363538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90000" tIns="45000" rIns="90000" bIns="45000" numCol="1" anchor="t" anchorCtr="0" compatLnSpc="1"/>
          <a:lstStyle>
            <a:lvl1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0D51D4-A74D-4065-99CF-C5509BBD4D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01025" cy="1116013"/>
          </a:xfrm>
          <a:prstGeom prst="rect">
            <a:avLst/>
          </a:prstGeom>
          <a:noFill/>
          <a:ln w="9525">
            <a:noFill/>
            <a:round/>
          </a:ln>
        </p:spPr>
        <p:txBody>
          <a:bodyPr vert="horz" wrap="square" lIns="0" tIns="0" rIns="0" bIns="0" numCol="1" anchor="ctr" anchorCtr="0" compatLnSpc="1"/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01025" cy="5348287"/>
          </a:xfrm>
          <a:prstGeom prst="rect">
            <a:avLst/>
          </a:prstGeom>
          <a:noFill/>
          <a:ln w="9525">
            <a:noFill/>
            <a:round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894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894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>
          <a:solidFill>
            <a:srgbClr val="FFFFFF"/>
          </a:solidFill>
          <a:latin typeface="Times New Roman" panose="02020603050405020304" pitchFamily="16" charset="0"/>
          <a:ea typeface="Microsoft YaHei" panose="020B0503020204020204" pitchFamily="32" charset="-122"/>
        </a:defRPr>
      </a:lvl2pPr>
      <a:lvl3pPr algn="l" defTabSz="44894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>
          <a:solidFill>
            <a:srgbClr val="FFFFFF"/>
          </a:solidFill>
          <a:latin typeface="Times New Roman" panose="02020603050405020304" pitchFamily="16" charset="0"/>
          <a:ea typeface="Microsoft YaHei" panose="020B0503020204020204" pitchFamily="32" charset="-122"/>
        </a:defRPr>
      </a:lvl3pPr>
      <a:lvl4pPr algn="l" defTabSz="44894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>
          <a:solidFill>
            <a:srgbClr val="FFFFFF"/>
          </a:solidFill>
          <a:latin typeface="Times New Roman" panose="02020603050405020304" pitchFamily="16" charset="0"/>
          <a:ea typeface="Microsoft YaHei" panose="020B0503020204020204" pitchFamily="32" charset="-122"/>
        </a:defRPr>
      </a:lvl4pPr>
      <a:lvl5pPr algn="l" defTabSz="44894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>
          <a:solidFill>
            <a:srgbClr val="FFFFFF"/>
          </a:solidFill>
          <a:latin typeface="Times New Roman" panose="02020603050405020304" pitchFamily="16" charset="0"/>
          <a:ea typeface="Microsoft YaHei" panose="020B0503020204020204" pitchFamily="32" charset="-122"/>
        </a:defRPr>
      </a:lvl5pPr>
      <a:lvl6pPr marL="2514600" indent="-228600" algn="l" defTabSz="44894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>
          <a:solidFill>
            <a:srgbClr val="FFFFFF"/>
          </a:solidFill>
          <a:latin typeface="Times New Roman" panose="02020603050405020304" pitchFamily="16" charset="0"/>
          <a:ea typeface="Microsoft YaHei" panose="020B0503020204020204" pitchFamily="32" charset="-122"/>
        </a:defRPr>
      </a:lvl6pPr>
      <a:lvl7pPr marL="2971800" indent="-228600" algn="l" defTabSz="44894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>
          <a:solidFill>
            <a:srgbClr val="FFFFFF"/>
          </a:solidFill>
          <a:latin typeface="Times New Roman" panose="02020603050405020304" pitchFamily="16" charset="0"/>
          <a:ea typeface="Microsoft YaHei" panose="020B0503020204020204" pitchFamily="32" charset="-122"/>
        </a:defRPr>
      </a:lvl7pPr>
      <a:lvl8pPr marL="3429000" indent="-228600" algn="l" defTabSz="44894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>
          <a:solidFill>
            <a:srgbClr val="FFFFFF"/>
          </a:solidFill>
          <a:latin typeface="Times New Roman" panose="02020603050405020304" pitchFamily="16" charset="0"/>
          <a:ea typeface="Microsoft YaHei" panose="020B0503020204020204" pitchFamily="32" charset="-122"/>
        </a:defRPr>
      </a:lvl8pPr>
      <a:lvl9pPr marL="3886200" indent="-228600" algn="l" defTabSz="448945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400">
          <a:solidFill>
            <a:srgbClr val="FFFFFF"/>
          </a:solidFill>
          <a:latin typeface="Times New Roman" panose="02020603050405020304" pitchFamily="16" charset="0"/>
          <a:ea typeface="Microsoft YaHei" panose="020B0503020204020204" pitchFamily="32" charset="-122"/>
        </a:defRPr>
      </a:lvl9pPr>
    </p:titleStyle>
    <p:bodyStyle>
      <a:lvl1pPr marL="342900" indent="-342900" algn="l" defTabSz="448945" rtl="0" eaLnBrk="0" fontAlgn="base" hangingPunct="0">
        <a:lnSpc>
          <a:spcPct val="12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6" charset="0"/>
        <a:buChar char="•"/>
        <a:defRPr sz="2800">
          <a:solidFill>
            <a:srgbClr val="90C6F6"/>
          </a:solidFill>
          <a:latin typeface="+mn-lt"/>
          <a:ea typeface="+mn-ea"/>
          <a:cs typeface="+mn-cs"/>
        </a:defRPr>
      </a:lvl1pPr>
      <a:lvl2pPr marL="742950" indent="-285750" algn="l" defTabSz="448945" rtl="0" eaLnBrk="0" fontAlgn="base" hangingPunct="0">
        <a:lnSpc>
          <a:spcPct val="125000"/>
        </a:lnSpc>
        <a:spcBef>
          <a:spcPct val="0"/>
        </a:spcBef>
        <a:spcAft>
          <a:spcPts val="1140"/>
        </a:spcAft>
        <a:buClr>
          <a:srgbClr val="000000"/>
        </a:buClr>
        <a:buSzPct val="100000"/>
        <a:buFont typeface="Times New Roman" panose="02020603050405020304" pitchFamily="16" charset="0"/>
        <a:buChar char="–"/>
        <a:defRPr sz="2200">
          <a:solidFill>
            <a:srgbClr val="90C6F6"/>
          </a:solidFill>
          <a:latin typeface="+mn-lt"/>
          <a:ea typeface="+mn-ea"/>
        </a:defRPr>
      </a:lvl2pPr>
      <a:lvl3pPr marL="1143000" indent="-228600" algn="l" defTabSz="448945" rtl="0" eaLnBrk="0" fontAlgn="base" hangingPunct="0">
        <a:lnSpc>
          <a:spcPct val="12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6" charset="0"/>
        <a:buChar char="•"/>
        <a:defRPr sz="2000">
          <a:solidFill>
            <a:srgbClr val="90C6F6"/>
          </a:solidFill>
          <a:latin typeface="+mn-lt"/>
          <a:ea typeface="+mn-ea"/>
        </a:defRPr>
      </a:lvl3pPr>
      <a:lvl4pPr marL="1600200" indent="-228600" algn="l" defTabSz="448945" rtl="0" eaLnBrk="0" fontAlgn="base" hangingPunct="0">
        <a:lnSpc>
          <a:spcPct val="12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6" charset="0"/>
        <a:buChar char="–"/>
        <a:defRPr sz="2000">
          <a:solidFill>
            <a:srgbClr val="90C6F6"/>
          </a:solidFill>
          <a:latin typeface="+mn-lt"/>
          <a:ea typeface="+mn-ea"/>
        </a:defRPr>
      </a:lvl4pPr>
      <a:lvl5pPr marL="2057400" indent="-228600" algn="l" defTabSz="448945" rtl="0" eaLnBrk="0" fontAlgn="base" hangingPunct="0">
        <a:lnSpc>
          <a:spcPct val="125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buChar char="»"/>
        <a:defRPr sz="2000">
          <a:solidFill>
            <a:srgbClr val="90C6F6"/>
          </a:solidFill>
          <a:latin typeface="+mn-lt"/>
          <a:ea typeface="+mn-ea"/>
        </a:defRPr>
      </a:lvl5pPr>
      <a:lvl6pPr marL="2514600" indent="-228600" algn="l" defTabSz="448945" rtl="0" eaLnBrk="0" fontAlgn="base" hangingPunct="0">
        <a:lnSpc>
          <a:spcPct val="125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90C6F6"/>
          </a:solidFill>
          <a:latin typeface="+mn-lt"/>
          <a:ea typeface="+mn-ea"/>
        </a:defRPr>
      </a:lvl6pPr>
      <a:lvl7pPr marL="2971800" indent="-228600" algn="l" defTabSz="448945" rtl="0" eaLnBrk="0" fontAlgn="base" hangingPunct="0">
        <a:lnSpc>
          <a:spcPct val="125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90C6F6"/>
          </a:solidFill>
          <a:latin typeface="+mn-lt"/>
          <a:ea typeface="+mn-ea"/>
        </a:defRPr>
      </a:lvl7pPr>
      <a:lvl8pPr marL="3429000" indent="-228600" algn="l" defTabSz="448945" rtl="0" eaLnBrk="0" fontAlgn="base" hangingPunct="0">
        <a:lnSpc>
          <a:spcPct val="125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90C6F6"/>
          </a:solidFill>
          <a:latin typeface="+mn-lt"/>
          <a:ea typeface="+mn-ea"/>
        </a:defRPr>
      </a:lvl8pPr>
      <a:lvl9pPr marL="3886200" indent="-228600" algn="l" defTabSz="448945" rtl="0" eaLnBrk="0" fontAlgn="base" hangingPunct="0">
        <a:lnSpc>
          <a:spcPct val="125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anose="02020603050405020304" pitchFamily="16" charset="0"/>
        <a:defRPr sz="2000">
          <a:solidFill>
            <a:srgbClr val="90C6F6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95536" y="1484784"/>
            <a:ext cx="8496944" cy="318581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pt-BR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4" charset="0"/>
            </a:endParaRP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4" charset="0"/>
              </a:rPr>
              <a:t>IMPACTOS  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4" charset="0"/>
              </a:rPr>
              <a:t>SÓCIO AMBIENTAIS DOS </a:t>
            </a:r>
            <a:r>
              <a:rPr lang="pt-BR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4" charset="0"/>
              </a:rPr>
              <a:t>AGROTÓXICOS</a:t>
            </a:r>
          </a:p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4" charset="0"/>
              </a:rPr>
              <a:t>REGIÃO DE BOM JESUS DA LAPA</a:t>
            </a:r>
            <a:endParaRPr lang="pt-BR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4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043608" y="2780928"/>
            <a:ext cx="2860675" cy="2127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91680" y="260649"/>
            <a:ext cx="6309344" cy="523862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pt-BR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4" charset="0"/>
              </a:rPr>
              <a:t>O QUE PODERÁ SER FEITO ?  </a:t>
            </a:r>
            <a:endParaRPr lang="pt-BR" sz="3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07504" y="836712"/>
            <a:ext cx="8281988" cy="5865325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pt-BR" sz="2300" dirty="0" smtClean="0">
              <a:solidFill>
                <a:srgbClr val="000000"/>
              </a:solidFill>
              <a:latin typeface="Comic Sans MS" panose="030F0702030302020204" pitchFamily="64" charset="0"/>
            </a:endParaRPr>
          </a:p>
          <a:p>
            <a:pPr algn="just">
              <a:buFont typeface="Arial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pt-BR" sz="2300" dirty="0" smtClean="0">
              <a:solidFill>
                <a:srgbClr val="000000"/>
              </a:solidFill>
              <a:latin typeface="Comic Sans MS" panose="030F0702030302020204" pitchFamily="64" charset="0"/>
            </a:endParaRPr>
          </a:p>
          <a:p>
            <a:pPr algn="just">
              <a:buFont typeface="Arial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pt-BR" sz="2300" dirty="0" smtClean="0">
                <a:solidFill>
                  <a:srgbClr val="000000"/>
                </a:solidFill>
                <a:latin typeface="Comic Sans MS" panose="030F0702030302020204" pitchFamily="64" charset="0"/>
              </a:rPr>
              <a:t>   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4" charset="0"/>
              </a:rPr>
              <a:t>IMPOSITIVA ;</a:t>
            </a:r>
          </a:p>
          <a:p>
            <a:pPr algn="just">
              <a:buFont typeface="Arial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4" charset="0"/>
              </a:rPr>
              <a:t>    PARTICIPAÇÃO INTERMUNICIPAL ;</a:t>
            </a:r>
          </a:p>
          <a:p>
            <a:pPr algn="just">
              <a:buFont typeface="Arial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4" charset="0"/>
              </a:rPr>
              <a:t>    TREINAMENTO ;</a:t>
            </a:r>
          </a:p>
          <a:p>
            <a:pPr algn="just">
              <a:buFont typeface="Arial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4" charset="0"/>
              </a:rPr>
              <a:t>    CONTEÚDOS ;</a:t>
            </a:r>
          </a:p>
          <a:p>
            <a:pPr algn="just">
              <a:buFont typeface="Arial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4" charset="0"/>
              </a:rPr>
              <a:t>    CALENDÁRIO – AVALIAÇÃO  E  RELATÓRIOS;</a:t>
            </a:r>
          </a:p>
          <a:p>
            <a:pPr algn="just">
              <a:buFont typeface="Arial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4" charset="0"/>
              </a:rPr>
              <a:t>    SUSTENTABILIDADE DA PROPOSTA;</a:t>
            </a:r>
          </a:p>
          <a:p>
            <a:pPr algn="just">
              <a:buFont typeface="Arial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4" charset="0"/>
              </a:rPr>
              <a:t>     FASE II – FISCALIZAÇÃO OSTENSIVA</a:t>
            </a:r>
            <a:r>
              <a:rPr lang="pt-BR" sz="23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4" charset="0"/>
              </a:rPr>
              <a:t>.</a:t>
            </a:r>
          </a:p>
          <a:p>
            <a:pPr algn="just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4" charset="0"/>
            </a:endParaRPr>
          </a:p>
          <a:p>
            <a:pPr algn="just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4" charset="0"/>
            </a:endParaRPr>
          </a:p>
          <a:p>
            <a:pPr algn="just">
              <a:buFont typeface="Arial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4" charset="0"/>
            </a:endParaRPr>
          </a:p>
          <a:p>
            <a:pPr algn="just">
              <a:buFont typeface="Arial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4" charset="0"/>
            </a:endParaRPr>
          </a:p>
          <a:p>
            <a:pPr algn="just">
              <a:buFont typeface="Arial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4" charset="0"/>
            </a:endParaRPr>
          </a:p>
          <a:p>
            <a:pPr algn="just">
              <a:buFont typeface="Arial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4" charset="0"/>
            </a:endParaRPr>
          </a:p>
          <a:p>
            <a:pPr algn="just">
              <a:buFont typeface="Arial" pitchFamily="34" charset="0"/>
              <a:buChar char="•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endParaRPr lang="pt-BR" sz="23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9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49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49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49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4" charset="0"/>
              </a:rPr>
              <a:t>O QUE PODERÁ SER FEITO  ?</a:t>
            </a:r>
            <a:r>
              <a:rPr lang="pt-B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4" charset="0"/>
              </a:rPr>
              <a:t/>
            </a:r>
            <a:br>
              <a:rPr lang="pt-B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4" charset="0"/>
              </a:rPr>
            </a:br>
            <a:r>
              <a:rPr lang="pt-B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pt-B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pt-BR" sz="49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sz="49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BR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PRODUÇÃO DE VERDURAS,  FRUTAS E  DE ALTO VALOR NATURAL;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ORGANIZAÇÃO  COMUNITÁRIA</a:t>
            </a:r>
          </a:p>
          <a:p>
            <a:pPr eaLnBrk="1" hangingPunct="1">
              <a:lnSpc>
                <a:spcPct val="120000"/>
              </a:lnSpc>
              <a:buFont typeface="Wingdings 2" pitchFamily="18" charset="2"/>
              <a:buNone/>
              <a:defRPr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E  CONSCIENTIZAÇÃO;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FEIRINHA DE ORGÂNICOS;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EDUCAÇÃO  AMBIENTAL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pt-BR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pt-BR" sz="3200" b="1" dirty="0" smtClean="0">
              <a:solidFill>
                <a:srgbClr val="FFFF00"/>
              </a:solidFill>
            </a:endParaRPr>
          </a:p>
        </p:txBody>
      </p:sp>
      <p:pic>
        <p:nvPicPr>
          <p:cNvPr id="44036" name="Picture 6" descr="ALIMENTO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42741" y="2996952"/>
            <a:ext cx="2501259" cy="2227684"/>
          </a:xfrm>
          <a:noFill/>
        </p:spPr>
      </p:pic>
      <p:pic>
        <p:nvPicPr>
          <p:cNvPr id="44037" name="Picture 3" descr="C:\Documents and Settings\Positivo\Meus documentos\PROJETO AMBIENTAL\fotos projeto\CCOM15_6943ea63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95440"/>
            <a:ext cx="2486637" cy="206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 lIns="91440" tIns="45720" rIns="91440" bIns="45720" anchor="ctr"/>
          <a:lstStyle/>
          <a:p>
            <a:pPr algn="ctr"/>
            <a:r>
              <a:rPr lang="pt-BR" sz="3200" dirty="0" smtClean="0">
                <a:solidFill>
                  <a:srgbClr val="000066"/>
                </a:solidFill>
                <a:latin typeface="Comic Sans MS" pitchFamily="66" charset="0"/>
              </a:rPr>
              <a:t>A MUDANÇA ESTÁ EM NOSSAS MÃOS!</a:t>
            </a:r>
          </a:p>
        </p:txBody>
      </p:sp>
      <p:pic>
        <p:nvPicPr>
          <p:cNvPr id="45059" name="Picture 4" descr="planeta nas mãos dos homens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1556792"/>
            <a:ext cx="4816475" cy="4547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0225" y="1412875"/>
            <a:ext cx="8362950" cy="4718050"/>
          </a:xfrm>
        </p:spPr>
        <p:txBody>
          <a:bodyPr/>
          <a:lstStyle/>
          <a:p>
            <a:pPr marL="0" indent="0" algn="ctr" defTabSz="914400">
              <a:buFont typeface="Wingdings" pitchFamily="2" charset="2"/>
              <a:buNone/>
            </a:pPr>
            <a:r>
              <a:rPr lang="pt-BR" sz="4100" i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OBRIGADO PELA ATENÇÃO</a:t>
            </a:r>
            <a:r>
              <a:rPr lang="pt-BR" sz="4100" i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pPr marL="0" indent="0" algn="ctr" defTabSz="914400">
              <a:buFont typeface="Wingdings" pitchFamily="2" charset="2"/>
              <a:buNone/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 defTabSz="914400">
              <a:buFont typeface="Wingdings" pitchFamily="2" charset="2"/>
              <a:buNone/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 defTabSz="914400">
              <a:buFont typeface="Wingdings" pitchFamily="2" charset="2"/>
              <a:buNone/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 defTabSz="914400">
              <a:buFont typeface="Wingdings" pitchFamily="2" charset="2"/>
              <a:buNone/>
            </a:pPr>
            <a:r>
              <a:rPr lang="pt-BR" sz="44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Eládio</a:t>
            </a:r>
            <a:r>
              <a:rPr lang="pt-BR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Dourado</a:t>
            </a:r>
          </a:p>
          <a:p>
            <a:pPr marL="0" indent="0" algn="ctr" defTabSz="914400">
              <a:buFont typeface="Wingdings" pitchFamily="2" charset="2"/>
              <a:buNone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Fiscal Estadual Agropecuário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57683" y="500042"/>
            <a:ext cx="4634900" cy="1039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CONTEXTO ATUAL</a:t>
            </a:r>
            <a:endParaRPr lang="en-GB" sz="3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just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30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0825" y="1357298"/>
            <a:ext cx="8281988" cy="46742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just">
              <a:lnSpc>
                <a:spcPct val="93000"/>
              </a:lnSpc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LEI DO AGROTÓXICOS ;</a:t>
            </a:r>
          </a:p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93000"/>
              </a:lnSpc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CONJUNTURA  POLÍTICA;</a:t>
            </a:r>
          </a:p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93000"/>
              </a:lnSpc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PRESSÃO DA SOCIEDADE;</a:t>
            </a:r>
          </a:p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93000"/>
              </a:lnSpc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93000"/>
              </a:lnSpc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QESTÕES  AMBIENTAIS;</a:t>
            </a:r>
          </a:p>
          <a:p>
            <a:pPr algn="just">
              <a:lnSpc>
                <a:spcPct val="93000"/>
              </a:lnSpc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93000"/>
              </a:lnSpc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93000"/>
              </a:lnSpc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SAÚDE PUBLICA.</a:t>
            </a:r>
          </a:p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</a:t>
            </a:r>
            <a:endParaRPr lang="pt-BR" sz="20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Imagem 6" descr="F:\FPI IRECÊ - 2015\seleção pra fpi 2015\DSCN0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572008"/>
            <a:ext cx="2537501" cy="208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Positivo\Meus documentos\PROJETO AMBIENTAL\fotos projeto\CCOM15_6943ea633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500174"/>
            <a:ext cx="2714643" cy="296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57683" y="500042"/>
            <a:ext cx="3709968" cy="609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just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DIAGNÓSTICO</a:t>
            </a:r>
            <a:endParaRPr lang="en-GB" sz="30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0825" y="1357298"/>
            <a:ext cx="8281988" cy="46742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just">
              <a:lnSpc>
                <a:spcPct val="93000"/>
              </a:lnSpc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IMPACTOS   GERAIS ;</a:t>
            </a:r>
          </a:p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93000"/>
              </a:lnSpc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FISCALIZAÇÃO;</a:t>
            </a:r>
          </a:p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93000"/>
              </a:lnSpc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PRINCIPIOS ATIVOS;</a:t>
            </a:r>
          </a:p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93000"/>
              </a:lnSpc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93000"/>
              </a:lnSpc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CONTAMINAÇÕES;;</a:t>
            </a:r>
          </a:p>
          <a:p>
            <a:pPr algn="just">
              <a:lnSpc>
                <a:spcPct val="93000"/>
              </a:lnSpc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93000"/>
              </a:lnSpc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93000"/>
              </a:lnSpc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INTOXICAÇÕES.</a:t>
            </a:r>
          </a:p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Imagem 6" descr="F:\FPI IRECÊ - 2015\seleção pra fpi 2015\DSCN0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857628"/>
            <a:ext cx="3143272" cy="258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E:\uso cesar bjl\SAM_80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214422"/>
            <a:ext cx="3143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Imagem 6" descr="F:\FPI IRECÊ - 2015\seleção pra fpi 2015\DSCN0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44053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Imagem 7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3714750"/>
            <a:ext cx="42862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F:\apr lapão 2013 set\S50355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714356"/>
            <a:ext cx="28575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2848" y="158902"/>
            <a:ext cx="8221640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4" charset="0"/>
              </a:rPr>
              <a:t>ASPECTOS DAS FISCALIZAÇÃO:</a:t>
            </a:r>
            <a:endParaRPr lang="pt-B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4" charset="0"/>
            </a:endParaRP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58824" y="836712"/>
            <a:ext cx="8445624" cy="25922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4" charset="0"/>
              </a:rPr>
              <a:t>ARMAZENAMENTO FORA DAS ESPECIFICAÇÕES LEGAIS;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4" charset="0"/>
              </a:rPr>
              <a:t>PRODUTOS COM DATAS DE VALIDADE VENCIDA;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4" charset="0"/>
              </a:rPr>
              <a:t>DISPONIBILIZAÇÃO INSUFICIENTE DE EPI;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4" charset="0"/>
              </a:rPr>
              <a:t>VENDA DE AGROTÓXICOS SEM RECEITUÁRIO;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4" charset="0"/>
              </a:rPr>
              <a:t>AUSÊNCIA DE  BANHEIRO ESPECÍFICO, CHUVEIRO LAVA-OLHOS E PIA PARA O EPI.</a:t>
            </a:r>
          </a:p>
          <a:p>
            <a:pPr>
              <a:buFont typeface="Wingdings" pitchFamily="2" charset="2"/>
              <a:buChar char="§"/>
            </a:pPr>
            <a:endParaRPr lang="pt-BR" sz="2200" dirty="0">
              <a:solidFill>
                <a:schemeClr val="tx1"/>
              </a:solidFill>
              <a:latin typeface="Comic Sans MS" panose="030F0702030302020204" pitchFamily="64" charset="0"/>
            </a:endParaRPr>
          </a:p>
        </p:txBody>
      </p:sp>
      <p:pic>
        <p:nvPicPr>
          <p:cNvPr id="5" name="Imagem 4" descr="WhatsApp Image 2018-11-21 at 19.51.46.jpeg"/>
          <p:cNvPicPr>
            <a:picLocks noChangeAspect="1"/>
          </p:cNvPicPr>
          <p:nvPr/>
        </p:nvPicPr>
        <p:blipFill>
          <a:blip r:embed="rId2" cstate="print"/>
          <a:srcRect l="20075" r="1963"/>
          <a:stretch>
            <a:fillRect/>
          </a:stretch>
        </p:blipFill>
        <p:spPr>
          <a:xfrm>
            <a:off x="6912768" y="3573016"/>
            <a:ext cx="2051720" cy="3024336"/>
          </a:xfrm>
          <a:prstGeom prst="rect">
            <a:avLst/>
          </a:prstGeom>
        </p:spPr>
      </p:pic>
      <p:pic>
        <p:nvPicPr>
          <p:cNvPr id="7" name="Imagem 6" descr="WhatsApp Image 2018-11-22 at 10.56.2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1756" y="3573016"/>
            <a:ext cx="3840426" cy="2160240"/>
          </a:xfrm>
          <a:prstGeom prst="rect">
            <a:avLst/>
          </a:prstGeom>
        </p:spPr>
      </p:pic>
      <p:pic>
        <p:nvPicPr>
          <p:cNvPr id="8" name="Imagem 7" descr="WhatsApp Image 2018-11-21 at 19.54.1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1071546"/>
            <a:ext cx="1619672" cy="1475511"/>
          </a:xfrm>
          <a:prstGeom prst="rect">
            <a:avLst/>
          </a:prstGeom>
        </p:spPr>
      </p:pic>
      <p:pic>
        <p:nvPicPr>
          <p:cNvPr id="10" name="Imagem 9" descr="WhatsApp Image 2018-11-29 at 21.55.3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221088"/>
            <a:ext cx="1491630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0832" y="980728"/>
            <a:ext cx="8229600" cy="22322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pt-BR" sz="2200" dirty="0" smtClean="0">
                <a:solidFill>
                  <a:schemeClr val="tx1"/>
                </a:solidFill>
                <a:latin typeface="Comic Sans MS" panose="030F0702030302020204" pitchFamily="64" charset="0"/>
              </a:rPr>
              <a:t>USO PRECARIO DO EPI;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pt-BR" sz="2200" dirty="0" smtClean="0">
                <a:solidFill>
                  <a:schemeClr val="tx1"/>
                </a:solidFill>
                <a:latin typeface="Comic Sans MS" panose="030F0702030302020204" pitchFamily="64" charset="0"/>
              </a:rPr>
              <a:t>CARENCIA E OU  PRODUTO NÃO REGISTRADO PRA CULTURA;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pt-BR" sz="2200" dirty="0" smtClean="0">
                <a:solidFill>
                  <a:schemeClr val="tx1"/>
                </a:solidFill>
                <a:latin typeface="Comic Sans MS" panose="030F0702030302020204" pitchFamily="64" charset="0"/>
              </a:rPr>
              <a:t>ARMAZENAMENTO FORA DAS REGRAS ;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pt-BR" sz="2200" dirty="0" smtClean="0">
                <a:solidFill>
                  <a:schemeClr val="tx1"/>
                </a:solidFill>
                <a:latin typeface="Comic Sans MS" panose="030F0702030302020204" pitchFamily="64" charset="0"/>
              </a:rPr>
              <a:t>EXPOSIÇÃO A AGROTOXICOS;</a:t>
            </a:r>
          </a:p>
          <a:p>
            <a:pPr>
              <a:buFont typeface="Wingdings" pitchFamily="2" charset="2"/>
              <a:buChar char="§"/>
            </a:pPr>
            <a:r>
              <a:rPr lang="pt-BR" sz="2200" dirty="0" smtClean="0">
                <a:solidFill>
                  <a:schemeClr val="tx1"/>
                </a:solidFill>
                <a:latin typeface="Comic Sans MS" panose="030F0702030302020204" pitchFamily="64" charset="0"/>
              </a:rPr>
              <a:t>PROBLEMAS NA DESTINAÇÃO FINAL DAS EMBALAGENS VAZIAS.</a:t>
            </a:r>
            <a:endParaRPr lang="pt-BR" sz="2200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42848" y="158902"/>
            <a:ext cx="7429552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4" charset="0"/>
              </a:rPr>
              <a:t>ASPECTOS DAS FISCALIZAÇÃO:</a:t>
            </a:r>
            <a:endParaRPr lang="pt-B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4" charset="0"/>
            </a:endParaRPr>
          </a:p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lang="pt-B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4" charset="0"/>
            </a:endParaRPr>
          </a:p>
        </p:txBody>
      </p:sp>
      <p:pic>
        <p:nvPicPr>
          <p:cNvPr id="7" name="Imagem 6" descr="E:\uso cesar bjl\SAM_80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857628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F:\FPI IRECÊ - 2015\seleção pra fpi 2015\DSCN01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000504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E:\uso cesar bjl\SAM_80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286124"/>
            <a:ext cx="24168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www.derradeirasgracas.com/images/Os%20Sinais%20do%20Apocalipse/Agrotóxicos%20III%2010.07.09%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6286544" cy="5571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atsApp Image 2018-11-29 at 21.55.33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952328" cy="3936437"/>
          </a:xfrm>
          <a:prstGeom prst="rect">
            <a:avLst/>
          </a:prstGeom>
        </p:spPr>
      </p:pic>
      <p:pic>
        <p:nvPicPr>
          <p:cNvPr id="6" name="Imagem 5" descr="WhatsApp Image 2018-11-21 at 19.52.0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76672"/>
            <a:ext cx="1703788" cy="3028956"/>
          </a:xfrm>
          <a:prstGeom prst="rect">
            <a:avLst/>
          </a:prstGeom>
        </p:spPr>
      </p:pic>
      <p:pic>
        <p:nvPicPr>
          <p:cNvPr id="9" name="Imagem 8" descr="WhatsApp Image 2018-11-21 at 19.54.35.jpeg"/>
          <p:cNvPicPr>
            <a:picLocks noChangeAspect="1"/>
          </p:cNvPicPr>
          <p:nvPr/>
        </p:nvPicPr>
        <p:blipFill>
          <a:blip r:embed="rId4" cstate="print"/>
          <a:srcRect l="13251"/>
          <a:stretch>
            <a:fillRect/>
          </a:stretch>
        </p:blipFill>
        <p:spPr>
          <a:xfrm>
            <a:off x="1272141" y="4437112"/>
            <a:ext cx="3299859" cy="2139702"/>
          </a:xfrm>
          <a:prstGeom prst="rect">
            <a:avLst/>
          </a:prstGeom>
        </p:spPr>
      </p:pic>
      <p:pic>
        <p:nvPicPr>
          <p:cNvPr id="13" name="Imagem 12" descr="20181126_1547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514189" y="3206891"/>
            <a:ext cx="3983765" cy="2987824"/>
          </a:xfrm>
          <a:prstGeom prst="rect">
            <a:avLst/>
          </a:prstGeom>
        </p:spPr>
      </p:pic>
      <p:pic>
        <p:nvPicPr>
          <p:cNvPr id="14" name="Imagem 13" descr="20181126_114333.jpg"/>
          <p:cNvPicPr>
            <a:picLocks noChangeAspect="1"/>
          </p:cNvPicPr>
          <p:nvPr/>
        </p:nvPicPr>
        <p:blipFill>
          <a:blip r:embed="rId6" cstate="print"/>
          <a:srcRect l="18049" r="16849"/>
          <a:stretch>
            <a:fillRect/>
          </a:stretch>
        </p:blipFill>
        <p:spPr>
          <a:xfrm rot="5400000">
            <a:off x="6733952" y="258936"/>
            <a:ext cx="1916830" cy="2208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endParaRPr lang="pt-BR" smtClean="0"/>
          </a:p>
        </p:txBody>
      </p:sp>
      <p:sp>
        <p:nvSpPr>
          <p:cNvPr id="43011" name="Espaço Reservado para Texto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43012" name="Imagem 4" descr="Resultado de imagem para ban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929063"/>
            <a:ext cx="47148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Imagem 5" descr="Resultado de imagem para agrotoxicos em  tom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57188"/>
            <a:ext cx="35004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AutoShape 8" descr="Resultado de imagem para morango"/>
          <p:cNvSpPr>
            <a:spLocks noChangeAspect="1" noChangeArrowheads="1"/>
          </p:cNvSpPr>
          <p:nvPr/>
        </p:nvSpPr>
        <p:spPr bwMode="auto">
          <a:xfrm>
            <a:off x="155575" y="-1608138"/>
            <a:ext cx="4933950" cy="336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3015" name="AutoShape 10" descr="Resultado de imagem para morango"/>
          <p:cNvSpPr>
            <a:spLocks noChangeAspect="1" noChangeArrowheads="1"/>
          </p:cNvSpPr>
          <p:nvPr/>
        </p:nvSpPr>
        <p:spPr bwMode="auto">
          <a:xfrm>
            <a:off x="155575" y="-1608138"/>
            <a:ext cx="4933950" cy="336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43016" name="Imagem 9" descr="Resultado de imagem para moran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214313"/>
            <a:ext cx="4286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Espaço Reservado para Conteúdo 10" descr="Resultado de imagem para cenoura"/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86375" y="3857625"/>
            <a:ext cx="3686175" cy="2646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Microsoft YaHei"/>
        <a:cs typeface=""/>
      </a:majorFont>
      <a:minorFont>
        <a:latin typeface="Book Antiqua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894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2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214</Words>
  <Application>Microsoft Office PowerPoint</Application>
  <PresentationFormat>Apresentação na tela (4:3)</PresentationFormat>
  <Paragraphs>81</Paragraphs>
  <Slides>13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  O QUE PODERÁ SER FEITO  ?   </vt:lpstr>
      <vt:lpstr>A MUDANÇA ESTÁ EM NOSSAS MÃOS!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Usuário do Windows</cp:lastModifiedBy>
  <cp:revision>303</cp:revision>
  <cp:lastPrinted>2113-01-01T00:00:00Z</cp:lastPrinted>
  <dcterms:created xsi:type="dcterms:W3CDTF">2113-01-01T00:00:00Z</dcterms:created>
  <dcterms:modified xsi:type="dcterms:W3CDTF">2019-10-16T11:36:20Z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1046-10.2.0.6020</vt:lpwstr>
  </property>
</Properties>
</file>